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1"/>
  </p:notesMasterIdLst>
  <p:sldIdLst>
    <p:sldId id="261" r:id="rId3"/>
    <p:sldId id="293" r:id="rId4"/>
    <p:sldId id="306" r:id="rId5"/>
    <p:sldId id="307" r:id="rId6"/>
    <p:sldId id="336" r:id="rId7"/>
    <p:sldId id="308" r:id="rId8"/>
    <p:sldId id="309" r:id="rId9"/>
    <p:sldId id="310" r:id="rId10"/>
    <p:sldId id="313" r:id="rId11"/>
    <p:sldId id="314" r:id="rId12"/>
    <p:sldId id="311" r:id="rId13"/>
    <p:sldId id="337" r:id="rId14"/>
    <p:sldId id="324" r:id="rId15"/>
    <p:sldId id="325" r:id="rId16"/>
    <p:sldId id="326" r:id="rId17"/>
    <p:sldId id="327" r:id="rId18"/>
    <p:sldId id="341" r:id="rId19"/>
    <p:sldId id="342" r:id="rId20"/>
    <p:sldId id="328" r:id="rId21"/>
    <p:sldId id="329" r:id="rId22"/>
    <p:sldId id="330" r:id="rId23"/>
    <p:sldId id="331" r:id="rId24"/>
    <p:sldId id="338" r:id="rId25"/>
    <p:sldId id="339" r:id="rId26"/>
    <p:sldId id="332" r:id="rId27"/>
    <p:sldId id="335" r:id="rId28"/>
    <p:sldId id="340" r:id="rId29"/>
    <p:sldId id="305" r:id="rId30"/>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a Schwartz" initials="I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5856" autoAdjust="0"/>
  </p:normalViewPr>
  <p:slideViewPr>
    <p:cSldViewPr>
      <p:cViewPr varScale="1">
        <p:scale>
          <a:sx n="80" d="100"/>
          <a:sy n="80" d="100"/>
        </p:scale>
        <p:origin x="-168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820"/>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967341" y="0"/>
            <a:ext cx="3035088" cy="464820"/>
          </a:xfrm>
          <a:prstGeom prst="rect">
            <a:avLst/>
          </a:prstGeom>
        </p:spPr>
        <p:txBody>
          <a:bodyPr vert="horz" lIns="93141" tIns="46570" rIns="93141" bIns="46570" rtlCol="0"/>
          <a:lstStyle>
            <a:lvl1pPr algn="r">
              <a:defRPr sz="1200"/>
            </a:lvl1pPr>
          </a:lstStyle>
          <a:p>
            <a:fld id="{354174F7-2457-4408-A72A-7EF4E492F2D0}" type="datetimeFigureOut">
              <a:rPr lang="en-US" smtClean="0"/>
              <a:t>6/29/2017</a:t>
            </a:fld>
            <a:endParaRPr lang="en-US"/>
          </a:p>
        </p:txBody>
      </p:sp>
      <p:sp>
        <p:nvSpPr>
          <p:cNvPr id="4" name="Slide Image Placeholder 3"/>
          <p:cNvSpPr>
            <a:spLocks noGrp="1" noRot="1" noChangeAspect="1"/>
          </p:cNvSpPr>
          <p:nvPr>
            <p:ph type="sldImg" idx="2"/>
          </p:nvPr>
        </p:nvSpPr>
        <p:spPr>
          <a:xfrm>
            <a:off x="1177925" y="696913"/>
            <a:ext cx="4648200" cy="3486150"/>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700405" y="4415790"/>
            <a:ext cx="5603240" cy="4183380"/>
          </a:xfrm>
          <a:prstGeom prst="rect">
            <a:avLst/>
          </a:prstGeom>
        </p:spPr>
        <p:txBody>
          <a:bodyPr vert="horz" lIns="93141" tIns="46570" rIns="93141" bIns="465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5088" cy="464820"/>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9967"/>
            <a:ext cx="3035088" cy="464820"/>
          </a:xfrm>
          <a:prstGeom prst="rect">
            <a:avLst/>
          </a:prstGeom>
        </p:spPr>
        <p:txBody>
          <a:bodyPr vert="horz" lIns="93141" tIns="46570" rIns="93141" bIns="46570" rtlCol="0" anchor="b"/>
          <a:lstStyle>
            <a:lvl1pPr algn="r">
              <a:defRPr sz="1200"/>
            </a:lvl1pPr>
          </a:lstStyle>
          <a:p>
            <a:fld id="{B637B698-F669-483A-B05B-9B49AE01A4F3}" type="slidenum">
              <a:rPr lang="en-US" smtClean="0"/>
              <a:t>‹#›</a:t>
            </a:fld>
            <a:endParaRPr lang="en-US"/>
          </a:p>
        </p:txBody>
      </p:sp>
    </p:spTree>
    <p:extLst>
      <p:ext uri="{BB962C8B-B14F-4D97-AF65-F5344CB8AC3E}">
        <p14:creationId xmlns:p14="http://schemas.microsoft.com/office/powerpoint/2010/main" val="361266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2272559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4724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7" name="Group 6"/>
          <p:cNvGrpSpPr/>
          <p:nvPr/>
        </p:nvGrpSpPr>
        <p:grpSpPr>
          <a:xfrm>
            <a:off x="1676400" y="815088"/>
            <a:ext cx="5943600" cy="1595619"/>
            <a:chOff x="2476501" y="5629474"/>
            <a:chExt cx="3945041" cy="1059086"/>
          </a:xfrm>
        </p:grpSpPr>
        <p:pic>
          <p:nvPicPr>
            <p:cNvPr id="8"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2054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57443"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4305302"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77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470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srgbClr val="002C51"/>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Tree>
    <p:extLst>
      <p:ext uri="{BB962C8B-B14F-4D97-AF65-F5344CB8AC3E}">
        <p14:creationId xmlns:p14="http://schemas.microsoft.com/office/powerpoint/2010/main" val="1196469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4724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7" name="Group 6"/>
          <p:cNvGrpSpPr/>
          <p:nvPr/>
        </p:nvGrpSpPr>
        <p:grpSpPr>
          <a:xfrm>
            <a:off x="1676400" y="815088"/>
            <a:ext cx="5943600" cy="1595619"/>
            <a:chOff x="2476501" y="5629474"/>
            <a:chExt cx="3945041" cy="1059086"/>
          </a:xfrm>
        </p:grpSpPr>
        <p:pic>
          <p:nvPicPr>
            <p:cNvPr id="8"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78700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2"/>
        </a:solidFill>
        <a:effectLst/>
      </p:bgPr>
    </p:bg>
    <p:spTree>
      <p:nvGrpSpPr>
        <p:cNvPr id="1" name=""/>
        <p:cNvGrpSpPr/>
        <p:nvPr/>
      </p:nvGrpSpPr>
      <p:grpSpPr>
        <a:xfrm>
          <a:off x="0" y="0"/>
          <a:ext cx="0" cy="0"/>
          <a:chOff x="0" y="0"/>
          <a:chExt cx="0" cy="0"/>
        </a:xfrm>
      </p:grpSpPr>
      <p:sp>
        <p:nvSpPr>
          <p:cNvPr id="13" name="Rectangle 12"/>
          <p:cNvSpPr/>
          <p:nvPr/>
        </p:nvSpPr>
        <p:spPr>
          <a:xfrm>
            <a:off x="685800" y="2133600"/>
            <a:ext cx="7772400" cy="4038600"/>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685800" y="2130425"/>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 name="Straight Connector 7"/>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pic>
        <p:nvPicPr>
          <p:cNvPr id="1028" name="Picture 4" descr="http://nysed-dev.engageny.org/sites/all/themes/eny_subthem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307328"/>
            <a:ext cx="3273425" cy="78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578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564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grpSp>
        <p:nvGrpSpPr>
          <p:cNvPr id="9" name="Group 8"/>
          <p:cNvGrpSpPr/>
          <p:nvPr/>
        </p:nvGrpSpPr>
        <p:grpSpPr>
          <a:xfrm>
            <a:off x="1905000" y="609600"/>
            <a:ext cx="5211986" cy="1399210"/>
            <a:chOff x="2476501" y="5629474"/>
            <a:chExt cx="3945041" cy="1059086"/>
          </a:xfrm>
        </p:grpSpPr>
        <p:pic>
          <p:nvPicPr>
            <p:cNvPr id="10"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60210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1" name="Straight Connector 10"/>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24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3" name="Straight Connector 12"/>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7637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34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637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034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pic>
        <p:nvPicPr>
          <p:cNvPr id="10" name="Picture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11"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0802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31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2"/>
        </a:solidFill>
        <a:effectLst/>
      </p:bgPr>
    </p:bg>
    <p:spTree>
      <p:nvGrpSpPr>
        <p:cNvPr id="1" name=""/>
        <p:cNvGrpSpPr/>
        <p:nvPr/>
      </p:nvGrpSpPr>
      <p:grpSpPr>
        <a:xfrm>
          <a:off x="0" y="0"/>
          <a:ext cx="0" cy="0"/>
          <a:chOff x="0" y="0"/>
          <a:chExt cx="0" cy="0"/>
        </a:xfrm>
      </p:grpSpPr>
      <p:sp>
        <p:nvSpPr>
          <p:cNvPr id="13" name="Rectangle 12"/>
          <p:cNvSpPr/>
          <p:nvPr/>
        </p:nvSpPr>
        <p:spPr>
          <a:xfrm>
            <a:off x="685800" y="2133600"/>
            <a:ext cx="7772400" cy="4038600"/>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685800" y="2130425"/>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Rectangle 6"/>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 name="Straight Connector 7"/>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pic>
        <p:nvPicPr>
          <p:cNvPr id="1028" name="Picture 4" descr="http://nysed-dev.engageny.org/sites/all/themes/eny_subthem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307328"/>
            <a:ext cx="3273425" cy="78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009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6"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673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7324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57443"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4305302"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596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553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srgbClr val="002C51"/>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Tree>
    <p:extLst>
      <p:ext uri="{BB962C8B-B14F-4D97-AF65-F5344CB8AC3E}">
        <p14:creationId xmlns:p14="http://schemas.microsoft.com/office/powerpoint/2010/main" val="264716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38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grpSp>
        <p:nvGrpSpPr>
          <p:cNvPr id="9" name="Group 8"/>
          <p:cNvGrpSpPr/>
          <p:nvPr/>
        </p:nvGrpSpPr>
        <p:grpSpPr>
          <a:xfrm>
            <a:off x="1905000" y="609600"/>
            <a:ext cx="5211986" cy="1399210"/>
            <a:chOff x="2476501" y="5629474"/>
            <a:chExt cx="3945041" cy="1059086"/>
          </a:xfrm>
        </p:grpSpPr>
        <p:pic>
          <p:nvPicPr>
            <p:cNvPr id="10"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7197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1" name="Straight Connector 10"/>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40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3" name="Straight Connector 12"/>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7637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34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637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034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pic>
        <p:nvPicPr>
          <p:cNvPr id="10" name="Picture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11"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1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616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6"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139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69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490836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75432455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hyperlink" Target="http://www.p12.nysed.gov/oisr/" TargetMode="Externa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hyperlink" Target="http://www.p12.nysed.gov/sss/expandedlearningopps/CSGI/home.html" TargetMode="Externa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hyperlink" Target="mailto:MWBE@nysed.gov" TargetMode="External"/><Relationship Id="rId2" Type="http://schemas.openxmlformats.org/officeDocument/2006/relationships/hyperlink" Target="mailto:OISR@nysed.gov" TargetMode="Externa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hyperlink" Target="http://www.p12.nysed.gov/oisr/" TargetMode="External"/><Relationship Id="rId2" Type="http://schemas.openxmlformats.org/officeDocument/2006/relationships/hyperlink" Target="mailto:OISR@nysed.gov" TargetMode="Externa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hyperlink" Target="mailto:OISR@nysed.gov" TargetMode="Externa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hyperlink" Target="http://www.p12.nysed.gov/oisr/" TargetMode="External"/><Relationship Id="rId2" Type="http://schemas.openxmlformats.org/officeDocument/2006/relationships/hyperlink" Target="mailto:OISR@nysed.gov" TargetMode="Externa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hyperlink" Target="http://www.p12.nysed.gov/oisr/" TargetMode="Externa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hyperlink" Target="http://www.p12.nysed.gov/oisr/" TargetMode="External"/><Relationship Id="rId2" Type="http://schemas.openxmlformats.org/officeDocument/2006/relationships/hyperlink" Target="mailto:OISR@nysed.gov"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regents.nysed.gov/common/regents/files/1016brca6.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12.nysed.gov/ois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343400"/>
            <a:ext cx="8305800" cy="936625"/>
          </a:xfrm>
        </p:spPr>
        <p:txBody>
          <a:bodyPr/>
          <a:lstStyle/>
          <a:p>
            <a:pPr algn="r"/>
            <a:r>
              <a:rPr lang="en-US" altLang="en-US" sz="2800" dirty="0">
                <a:solidFill>
                  <a:srgbClr val="0070C0"/>
                </a:solidFill>
                <a:latin typeface="Rockwell" panose="02060603020205020403" pitchFamily="18" charset="0"/>
              </a:rPr>
              <a:t/>
            </a:r>
            <a:br>
              <a:rPr lang="en-US" altLang="en-US" sz="2800" dirty="0">
                <a:solidFill>
                  <a:srgbClr val="0070C0"/>
                </a:solidFill>
                <a:latin typeface="Rockwell" panose="02060603020205020403" pitchFamily="18" charset="0"/>
              </a:rPr>
            </a:br>
            <a:r>
              <a:rPr lang="en-US" altLang="en-US" sz="2800" dirty="0">
                <a:solidFill>
                  <a:srgbClr val="0070C0"/>
                </a:solidFill>
                <a:latin typeface="Rockwell" panose="02060603020205020403" pitchFamily="18" charset="0"/>
              </a:rPr>
              <a:t/>
            </a:r>
            <a:br>
              <a:rPr lang="en-US" altLang="en-US" sz="2800" dirty="0">
                <a:solidFill>
                  <a:srgbClr val="0070C0"/>
                </a:solidFill>
                <a:latin typeface="Rockwell" panose="02060603020205020403" pitchFamily="18" charset="0"/>
              </a:rPr>
            </a:br>
            <a:r>
              <a:rPr lang="en-US" altLang="en-US" sz="4000" dirty="0">
                <a:solidFill>
                  <a:srgbClr val="0070C0"/>
                </a:solidFill>
                <a:latin typeface="Rockwell" panose="02060603020205020403" pitchFamily="18" charset="0"/>
              </a:rPr>
              <a:t/>
            </a:r>
            <a:br>
              <a:rPr lang="en-US" altLang="en-US" sz="4000" dirty="0">
                <a:solidFill>
                  <a:srgbClr val="0070C0"/>
                </a:solidFill>
                <a:latin typeface="Rockwell" panose="02060603020205020403" pitchFamily="18" charset="0"/>
              </a:rPr>
            </a:br>
            <a:r>
              <a:rPr lang="en-US" altLang="en-US" sz="1800" dirty="0">
                <a:solidFill>
                  <a:srgbClr val="0070C0"/>
                </a:solidFill>
              </a:rPr>
              <a:t>NYSED Informational Webinar</a:t>
            </a:r>
            <a:br>
              <a:rPr lang="en-US" altLang="en-US" sz="1800" dirty="0">
                <a:solidFill>
                  <a:srgbClr val="0070C0"/>
                </a:solidFill>
              </a:rPr>
            </a:br>
            <a:r>
              <a:rPr lang="en-US" altLang="en-US" sz="1800" dirty="0" smtClean="0">
                <a:solidFill>
                  <a:schemeClr val="tx1">
                    <a:lumMod val="75000"/>
                    <a:lumOff val="25000"/>
                  </a:schemeClr>
                </a:solidFill>
              </a:rPr>
              <a:t>June 29</a:t>
            </a:r>
            <a:r>
              <a:rPr lang="en-US" altLang="en-US" sz="1800" dirty="0" smtClean="0">
                <a:solidFill>
                  <a:srgbClr val="0070C0"/>
                </a:solidFill>
              </a:rPr>
              <a:t>, </a:t>
            </a:r>
            <a:r>
              <a:rPr lang="en-US" altLang="en-US" sz="1800" dirty="0">
                <a:solidFill>
                  <a:srgbClr val="0070C0"/>
                </a:solidFill>
              </a:rPr>
              <a:t>2017</a:t>
            </a:r>
            <a:endParaRPr lang="en-US" sz="3200" dirty="0"/>
          </a:p>
        </p:txBody>
      </p:sp>
      <p:sp>
        <p:nvSpPr>
          <p:cNvPr id="4" name="Rectangle 3"/>
          <p:cNvSpPr/>
          <p:nvPr/>
        </p:nvSpPr>
        <p:spPr>
          <a:xfrm>
            <a:off x="838200" y="2828836"/>
            <a:ext cx="7391400" cy="2062103"/>
          </a:xfrm>
          <a:prstGeom prst="rect">
            <a:avLst/>
          </a:prstGeom>
        </p:spPr>
        <p:txBody>
          <a:bodyPr wrap="square">
            <a:spAutoFit/>
          </a:bodyPr>
          <a:lstStyle/>
          <a:p>
            <a:pPr algn="ctr"/>
            <a:r>
              <a:rPr lang="en-US" sz="3200" b="1" dirty="0"/>
              <a:t>Community Schools Grant </a:t>
            </a:r>
          </a:p>
          <a:p>
            <a:pPr algn="ctr"/>
            <a:r>
              <a:rPr lang="en-US" sz="3200" b="1" dirty="0"/>
              <a:t>(CSG): Aid to Localities</a:t>
            </a:r>
          </a:p>
          <a:p>
            <a:pPr algn="ctr"/>
            <a:r>
              <a:rPr lang="en-US" dirty="0"/>
              <a:t/>
            </a:r>
            <a:br>
              <a:rPr lang="en-US" dirty="0"/>
            </a:br>
            <a:r>
              <a:rPr lang="en-US" sz="2800" b="1" dirty="0"/>
              <a:t>Guidance/Application </a:t>
            </a:r>
            <a:r>
              <a:rPr lang="en-US" dirty="0"/>
              <a:t/>
            </a:r>
            <a:br>
              <a:rPr lang="en-US" dirty="0"/>
            </a:br>
            <a:endParaRPr lang="en-US" dirty="0"/>
          </a:p>
        </p:txBody>
      </p:sp>
    </p:spTree>
    <p:extLst>
      <p:ext uri="{BB962C8B-B14F-4D97-AF65-F5344CB8AC3E}">
        <p14:creationId xmlns:p14="http://schemas.microsoft.com/office/powerpoint/2010/main" val="291490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Allowable Uses of Grant Funds</a:t>
            </a:r>
          </a:p>
        </p:txBody>
      </p:sp>
      <p:sp>
        <p:nvSpPr>
          <p:cNvPr id="3" name="Content Placeholder 2"/>
          <p:cNvSpPr>
            <a:spLocks noGrp="1"/>
          </p:cNvSpPr>
          <p:nvPr>
            <p:ph idx="1"/>
          </p:nvPr>
        </p:nvSpPr>
        <p:spPr/>
        <p:txBody>
          <a:bodyPr>
            <a:normAutofit fontScale="77500" lnSpcReduction="20000"/>
          </a:bodyPr>
          <a:lstStyle/>
          <a:p>
            <a:pPr marL="114300" lvl="0" indent="0" algn="just">
              <a:buClr>
                <a:srgbClr val="A9A57C"/>
              </a:buClr>
              <a:buNone/>
            </a:pPr>
            <a:endParaRPr lang="en-US" sz="1800" dirty="0"/>
          </a:p>
          <a:p>
            <a:pPr marL="400050" lvl="0" indent="-285750" algn="just">
              <a:buClr>
                <a:srgbClr val="A9A57C"/>
              </a:buClr>
            </a:pPr>
            <a:r>
              <a:rPr lang="en-US" sz="1800" dirty="0"/>
              <a:t>These funds must be used to support the operating (program) and capital costs associated with the transformation of designated schools into community hubs to deliver co-located or school-linked academic, health, mental health, nutrition, counseling, legal, and/or other services to students and their families.</a:t>
            </a:r>
          </a:p>
          <a:p>
            <a:pPr marL="400050" lvl="0" indent="-285750" algn="just">
              <a:buClr>
                <a:srgbClr val="A9A57C"/>
              </a:buClr>
            </a:pPr>
            <a:endParaRPr lang="en-US" sz="1800" dirty="0"/>
          </a:p>
          <a:p>
            <a:pPr marL="400050" lvl="0" indent="-285750" algn="just">
              <a:buClr>
                <a:srgbClr val="A9A57C"/>
              </a:buClr>
            </a:pPr>
            <a:r>
              <a:rPr lang="en-US" sz="1800" dirty="0"/>
              <a:t>Community Schools Grant funds shall be used to supplement and not supplant district expenditures and shall only be used for new expenditures on eligible operating and capital costs. Any activities that are permissible pursuant to the CSG that are newly implemented in the 2017-18 school year or were newly implemented on or after September 1, 2016 in accordance with Chapter 53 of the Laws of 2016 and section 100.19(l)(3) of the Commissioner’s regulations, and will continue to be implemented in the 2017-18 school year will be deemed approvable for the 2017-18 school year and will not be considered supplanting. </a:t>
            </a:r>
            <a:endParaRPr lang="en-US" sz="1800" dirty="0" smtClean="0"/>
          </a:p>
          <a:p>
            <a:pPr marL="400050" lvl="0" indent="-285750" algn="just">
              <a:buClr>
                <a:srgbClr val="A9A57C"/>
              </a:buClr>
            </a:pPr>
            <a:endParaRPr lang="en-US" sz="1600" dirty="0"/>
          </a:p>
          <a:p>
            <a:pPr marL="400050" lvl="0" indent="-285750" algn="just">
              <a:buClr>
                <a:srgbClr val="A9A57C"/>
              </a:buClr>
            </a:pPr>
            <a:r>
              <a:rPr lang="en-US" sz="1600" dirty="0"/>
              <a:t>Prior to September 1, 2016</a:t>
            </a:r>
            <a:r>
              <a:rPr lang="en-US" sz="1800" dirty="0"/>
              <a:t>, schools may have begun to implement a community school strategy using other fund </a:t>
            </a:r>
            <a:r>
              <a:rPr lang="en-US" sz="1800" dirty="0" smtClean="0"/>
              <a:t>sources. </a:t>
            </a:r>
            <a:r>
              <a:rPr lang="en-US" sz="1800" dirty="0"/>
              <a:t>Examples include the SIG’s Family and Community School Design pathway, Community Schools Grant Initiative, 21</a:t>
            </a:r>
            <a:r>
              <a:rPr lang="en-US" sz="1800" baseline="30000" dirty="0"/>
              <a:t>st</a:t>
            </a:r>
            <a:r>
              <a:rPr lang="en-US" sz="1800" dirty="0"/>
              <a:t> Century Community Learning Centers Grants, Extended Learning Time Grant Programs, and others. You are required to provide details about all activities and expenses on Attachment C of the application. </a:t>
            </a:r>
          </a:p>
          <a:p>
            <a:pPr marL="400050" indent="-285750" algn="just">
              <a:buClr>
                <a:srgbClr val="A9A57C"/>
              </a:buClr>
            </a:pPr>
            <a:endParaRPr lang="en-US" sz="1800" dirty="0"/>
          </a:p>
          <a:p>
            <a:pPr marL="400050" indent="-285750" algn="just">
              <a:buClr>
                <a:srgbClr val="A9A57C"/>
              </a:buClr>
            </a:pPr>
            <a:r>
              <a:rPr lang="en-US" sz="1800" dirty="0"/>
              <a:t>Beginning on page 2 of the application, examples of allowable operating and capital activities and expenses are provided. We list a few of those examples on the next slide.</a:t>
            </a:r>
          </a:p>
          <a:p>
            <a:pPr marL="114300" lvl="0" indent="0" algn="just">
              <a:buClr>
                <a:srgbClr val="A9A57C"/>
              </a:buClr>
              <a:buNone/>
            </a:pPr>
            <a:endParaRPr lang="en-US" sz="1800" dirty="0"/>
          </a:p>
          <a:p>
            <a:pPr lvl="0" indent="-228600" algn="just">
              <a:buClr>
                <a:srgbClr val="A9A57C"/>
              </a:buClr>
            </a:pPr>
            <a:endParaRPr lang="en-US" sz="1800" dirty="0">
              <a:solidFill>
                <a:srgbClr val="2F2B20"/>
              </a:solidFill>
              <a:latin typeface="+mj-lt"/>
            </a:endParaRPr>
          </a:p>
          <a:p>
            <a:pPr lvl="0" indent="-228600" algn="just">
              <a:buClr>
                <a:srgbClr val="A9A57C"/>
              </a:buClr>
            </a:pPr>
            <a:endParaRPr lang="en-US" sz="1800" dirty="0">
              <a:solidFill>
                <a:srgbClr val="2F2B20"/>
              </a:solidFill>
              <a:latin typeface="+mj-lt"/>
            </a:endParaRPr>
          </a:p>
          <a:p>
            <a:pPr lvl="0" indent="-228600" algn="just">
              <a:buClr>
                <a:srgbClr val="A9A57C"/>
              </a:buClr>
            </a:pPr>
            <a:endParaRPr lang="en-US" sz="1800" dirty="0">
              <a:solidFill>
                <a:srgbClr val="2F2B20"/>
              </a:solidFill>
              <a:latin typeface="+mj-lt"/>
            </a:endParaRPr>
          </a:p>
          <a:p>
            <a:pPr algn="just"/>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10</a:t>
            </a:fld>
            <a:endParaRPr lang="en-US" dirty="0">
              <a:solidFill>
                <a:srgbClr val="004884"/>
              </a:solidFill>
            </a:endParaRPr>
          </a:p>
        </p:txBody>
      </p:sp>
    </p:spTree>
    <p:extLst>
      <p:ext uri="{BB962C8B-B14F-4D97-AF65-F5344CB8AC3E}">
        <p14:creationId xmlns:p14="http://schemas.microsoft.com/office/powerpoint/2010/main" val="2041212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200" b="1" spc="-100" dirty="0"/>
              <a:t>Examples of Operating and Capital Costs</a:t>
            </a:r>
            <a:endParaRPr lang="en-US" dirty="0"/>
          </a:p>
        </p:txBody>
      </p:sp>
      <p:sp>
        <p:nvSpPr>
          <p:cNvPr id="5" name="Text Placeholder 4"/>
          <p:cNvSpPr>
            <a:spLocks noGrp="1"/>
          </p:cNvSpPr>
          <p:nvPr>
            <p:ph type="body" idx="1"/>
          </p:nvPr>
        </p:nvSpPr>
        <p:spPr/>
        <p:txBody>
          <a:bodyPr>
            <a:normAutofit fontScale="55000" lnSpcReduction="20000"/>
          </a:bodyPr>
          <a:lstStyle/>
          <a:p>
            <a:endParaRPr lang="en-US" u="sng" dirty="0"/>
          </a:p>
          <a:p>
            <a:r>
              <a:rPr lang="en-US" sz="4400" u="sng" dirty="0"/>
              <a:t>Operating Cost Examples</a:t>
            </a:r>
          </a:p>
          <a:p>
            <a:endParaRPr lang="en-US" dirty="0"/>
          </a:p>
        </p:txBody>
      </p:sp>
      <p:sp>
        <p:nvSpPr>
          <p:cNvPr id="6" name="Content Placeholder 5"/>
          <p:cNvSpPr>
            <a:spLocks noGrp="1"/>
          </p:cNvSpPr>
          <p:nvPr>
            <p:ph sz="half" idx="2"/>
          </p:nvPr>
        </p:nvSpPr>
        <p:spPr>
          <a:xfrm>
            <a:off x="457200" y="2209801"/>
            <a:ext cx="4040188" cy="3886200"/>
          </a:xfrm>
        </p:spPr>
        <p:txBody>
          <a:bodyPr>
            <a:normAutofit/>
          </a:bodyPr>
          <a:lstStyle/>
          <a:p>
            <a:pPr lvl="0" indent="-228600">
              <a:buClr>
                <a:srgbClr val="A9A57C"/>
              </a:buClr>
            </a:pPr>
            <a:r>
              <a:rPr lang="en-US" sz="2200" dirty="0"/>
              <a:t>Pay for a community school site coordinator</a:t>
            </a:r>
          </a:p>
          <a:p>
            <a:pPr lvl="0" indent="-228600">
              <a:buClr>
                <a:srgbClr val="A9A57C"/>
              </a:buClr>
            </a:pPr>
            <a:r>
              <a:rPr lang="en-US" sz="2200" dirty="0"/>
              <a:t>Improve parent engagement</a:t>
            </a:r>
          </a:p>
          <a:p>
            <a:pPr lvl="0" indent="-228600">
              <a:buClr>
                <a:srgbClr val="A9A57C"/>
              </a:buClr>
            </a:pPr>
            <a:r>
              <a:rPr lang="en-US" sz="2200" dirty="0"/>
              <a:t>Provide early childhood education programs</a:t>
            </a:r>
          </a:p>
          <a:p>
            <a:pPr lvl="0" indent="-228600">
              <a:buClr>
                <a:srgbClr val="A9A57C"/>
              </a:buClr>
            </a:pPr>
            <a:r>
              <a:rPr lang="en-US" sz="2200" dirty="0"/>
              <a:t>Conduct community-wide needs assessment</a:t>
            </a:r>
          </a:p>
          <a:p>
            <a:pPr lvl="0" indent="-228600">
              <a:buClr>
                <a:srgbClr val="A9A57C"/>
              </a:buClr>
            </a:pPr>
            <a:r>
              <a:rPr lang="en-US" sz="2200" dirty="0"/>
              <a:t>Create a steering committee</a:t>
            </a:r>
          </a:p>
          <a:p>
            <a:endParaRPr lang="en-US" dirty="0"/>
          </a:p>
        </p:txBody>
      </p:sp>
      <p:sp>
        <p:nvSpPr>
          <p:cNvPr id="7" name="Text Placeholder 6"/>
          <p:cNvSpPr>
            <a:spLocks noGrp="1"/>
          </p:cNvSpPr>
          <p:nvPr>
            <p:ph type="body" sz="quarter" idx="3"/>
          </p:nvPr>
        </p:nvSpPr>
        <p:spPr>
          <a:xfrm>
            <a:off x="4648200" y="1524000"/>
            <a:ext cx="4038600" cy="879475"/>
          </a:xfrm>
        </p:spPr>
        <p:txBody>
          <a:bodyPr>
            <a:normAutofit fontScale="62500" lnSpcReduction="20000"/>
          </a:bodyPr>
          <a:lstStyle/>
          <a:p>
            <a:pPr lvl="0" algn="ctr">
              <a:buClr>
                <a:srgbClr val="A9A57C"/>
              </a:buClr>
            </a:pPr>
            <a:endParaRPr lang="en-US" u="sng" dirty="0">
              <a:solidFill>
                <a:srgbClr val="2F2B20"/>
              </a:solidFill>
              <a:latin typeface="Helvetica" panose="020B0604020202030204" pitchFamily="34" charset="0"/>
            </a:endParaRPr>
          </a:p>
          <a:p>
            <a:pPr lvl="0" algn="ctr">
              <a:buClr>
                <a:srgbClr val="A9A57C"/>
              </a:buClr>
            </a:pPr>
            <a:endParaRPr lang="en-US" u="sng" dirty="0">
              <a:solidFill>
                <a:srgbClr val="2F2B20"/>
              </a:solidFill>
              <a:latin typeface="Helvetica" panose="020B0604020202030204" pitchFamily="34" charset="0"/>
            </a:endParaRPr>
          </a:p>
          <a:p>
            <a:pPr lvl="0" algn="ctr">
              <a:buClr>
                <a:srgbClr val="A9A57C"/>
              </a:buClr>
            </a:pPr>
            <a:r>
              <a:rPr lang="en-US" sz="3800" u="sng" dirty="0">
                <a:latin typeface="Helvetica" panose="020B0604020202030204" pitchFamily="34" charset="0"/>
              </a:rPr>
              <a:t>Capital Cost Examples</a:t>
            </a:r>
          </a:p>
          <a:p>
            <a:endParaRPr lang="en-US" dirty="0"/>
          </a:p>
        </p:txBody>
      </p:sp>
      <p:sp>
        <p:nvSpPr>
          <p:cNvPr id="8" name="Content Placeholder 7"/>
          <p:cNvSpPr>
            <a:spLocks noGrp="1"/>
          </p:cNvSpPr>
          <p:nvPr>
            <p:ph sz="quarter" idx="4"/>
          </p:nvPr>
        </p:nvSpPr>
        <p:spPr>
          <a:xfrm>
            <a:off x="4645025" y="2209801"/>
            <a:ext cx="4041775" cy="3886200"/>
          </a:xfrm>
        </p:spPr>
        <p:txBody>
          <a:bodyPr>
            <a:normAutofit fontScale="92500" lnSpcReduction="10000"/>
          </a:bodyPr>
          <a:lstStyle/>
          <a:p>
            <a:pPr lvl="0"/>
            <a:r>
              <a:rPr lang="en-US" dirty="0"/>
              <a:t>Construct or renovate spaces within SS or PSS buildings to serve as:</a:t>
            </a:r>
          </a:p>
          <a:p>
            <a:pPr lvl="1">
              <a:buFont typeface="Wingdings" panose="05000000000000000000" pitchFamily="2" charset="2"/>
              <a:buChar char="§"/>
            </a:pPr>
            <a:r>
              <a:rPr lang="en-US" dirty="0"/>
              <a:t>Health/guidance suites</a:t>
            </a:r>
          </a:p>
          <a:p>
            <a:pPr lvl="1">
              <a:buFont typeface="Wingdings" panose="05000000000000000000" pitchFamily="2" charset="2"/>
              <a:buChar char="§"/>
            </a:pPr>
            <a:r>
              <a:rPr lang="en-US" dirty="0"/>
              <a:t>Resource/remedial rooms</a:t>
            </a:r>
          </a:p>
          <a:p>
            <a:pPr lvl="1">
              <a:buFont typeface="Wingdings" panose="05000000000000000000" pitchFamily="2" charset="2"/>
              <a:buChar char="§"/>
            </a:pPr>
            <a:r>
              <a:rPr lang="en-US" dirty="0"/>
              <a:t>Adult education spaces</a:t>
            </a:r>
          </a:p>
          <a:p>
            <a:pPr lvl="1">
              <a:buFont typeface="Wingdings" panose="05000000000000000000" pitchFamily="2" charset="2"/>
              <a:buChar char="§"/>
            </a:pPr>
            <a:r>
              <a:rPr lang="en-US" dirty="0"/>
              <a:t>Parent/community rooms</a:t>
            </a:r>
          </a:p>
          <a:p>
            <a:pPr lvl="1">
              <a:buFont typeface="Wingdings" panose="05000000000000000000" pitchFamily="2" charset="2"/>
              <a:buChar char="§"/>
            </a:pPr>
            <a:r>
              <a:rPr lang="en-US" dirty="0"/>
              <a:t>CTE classrooms</a:t>
            </a:r>
          </a:p>
          <a:p>
            <a:r>
              <a:rPr lang="en-US" dirty="0"/>
              <a:t>Other necessary costs to implement a community school</a:t>
            </a:r>
          </a:p>
          <a:p>
            <a:endParaRPr lang="en-US" dirty="0"/>
          </a:p>
        </p:txBody>
      </p:sp>
    </p:spTree>
    <p:extLst>
      <p:ext uri="{BB962C8B-B14F-4D97-AF65-F5344CB8AC3E}">
        <p14:creationId xmlns:p14="http://schemas.microsoft.com/office/powerpoint/2010/main" val="419974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r>
            <a:br>
              <a:rPr lang="en-US" dirty="0"/>
            </a:br>
            <a:r>
              <a:rPr lang="en-US" dirty="0"/>
              <a:t>Community Schools Grant</a:t>
            </a:r>
          </a:p>
        </p:txBody>
      </p:sp>
      <p:sp>
        <p:nvSpPr>
          <p:cNvPr id="3" name="Subtitle 2"/>
          <p:cNvSpPr>
            <a:spLocks noGrp="1"/>
          </p:cNvSpPr>
          <p:nvPr>
            <p:ph type="subTitle" idx="1"/>
          </p:nvPr>
        </p:nvSpPr>
        <p:spPr/>
        <p:txBody>
          <a:bodyPr>
            <a:normAutofit/>
          </a:bodyPr>
          <a:lstStyle/>
          <a:p>
            <a:endParaRPr lang="en-US" sz="2800" b="1" dirty="0">
              <a:solidFill>
                <a:schemeClr val="tx1"/>
              </a:solidFill>
            </a:endParaRPr>
          </a:p>
          <a:p>
            <a:r>
              <a:rPr lang="en-US" sz="2800" b="1" dirty="0">
                <a:solidFill>
                  <a:schemeClr val="tx1"/>
                </a:solidFill>
              </a:rPr>
              <a:t>Application Package</a:t>
            </a:r>
          </a:p>
          <a:p>
            <a:endParaRPr lang="en-US" sz="2700" dirty="0"/>
          </a:p>
        </p:txBody>
      </p:sp>
    </p:spTree>
    <p:extLst>
      <p:ext uri="{BB962C8B-B14F-4D97-AF65-F5344CB8AC3E}">
        <p14:creationId xmlns:p14="http://schemas.microsoft.com/office/powerpoint/2010/main" val="2048665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sz="2800" b="1" spc="-100" dirty="0"/>
              <a:t>Community Schools Grant Application Checklist</a:t>
            </a:r>
            <a:endParaRPr lang="en-US" sz="2800" dirty="0"/>
          </a:p>
        </p:txBody>
      </p:sp>
      <p:sp>
        <p:nvSpPr>
          <p:cNvPr id="9" name="Content Placeholder 8"/>
          <p:cNvSpPr>
            <a:spLocks noGrp="1"/>
          </p:cNvSpPr>
          <p:nvPr>
            <p:ph idx="1"/>
          </p:nvPr>
        </p:nvSpPr>
        <p:spPr/>
        <p:txBody>
          <a:bodyPr>
            <a:normAutofit fontScale="92500"/>
          </a:bodyPr>
          <a:lstStyle/>
          <a:p>
            <a:pPr algn="just">
              <a:spcAft>
                <a:spcPct val="25000"/>
              </a:spcAft>
            </a:pPr>
            <a:r>
              <a:rPr lang="en-US" sz="2200" dirty="0"/>
              <a:t>District Cover Page with Original Signature</a:t>
            </a:r>
          </a:p>
          <a:p>
            <a:pPr algn="just">
              <a:spcAft>
                <a:spcPct val="25000"/>
              </a:spcAft>
            </a:pPr>
            <a:endParaRPr lang="en-US" sz="2200" dirty="0"/>
          </a:p>
          <a:p>
            <a:pPr algn="just">
              <a:spcAft>
                <a:spcPct val="25000"/>
              </a:spcAft>
            </a:pPr>
            <a:r>
              <a:rPr lang="en-US" sz="2200" dirty="0"/>
              <a:t>Part I: Planning, Implementing and Operating a Community School</a:t>
            </a:r>
          </a:p>
          <a:p>
            <a:pPr algn="just">
              <a:spcAft>
                <a:spcPct val="25000"/>
              </a:spcAft>
            </a:pPr>
            <a:endParaRPr lang="en-US" sz="2200" dirty="0"/>
          </a:p>
          <a:p>
            <a:pPr algn="just">
              <a:spcAft>
                <a:spcPct val="25000"/>
              </a:spcAft>
            </a:pPr>
            <a:r>
              <a:rPr lang="en-US" sz="2200" dirty="0"/>
              <a:t>Part II: Plans to Implement the Community School Strategy</a:t>
            </a:r>
          </a:p>
          <a:p>
            <a:pPr algn="just">
              <a:spcAft>
                <a:spcPct val="25000"/>
              </a:spcAft>
            </a:pPr>
            <a:endParaRPr lang="en-US" sz="2200" dirty="0"/>
          </a:p>
          <a:p>
            <a:pPr algn="just">
              <a:spcAft>
                <a:spcPct val="25000"/>
              </a:spcAft>
            </a:pPr>
            <a:r>
              <a:rPr lang="en-US" sz="2200" dirty="0"/>
              <a:t>Part III: Budget Requirements</a:t>
            </a:r>
          </a:p>
          <a:p>
            <a:pPr algn="just">
              <a:spcAft>
                <a:spcPct val="25000"/>
              </a:spcAft>
            </a:pPr>
            <a:endParaRPr lang="en-US" sz="2200" dirty="0"/>
          </a:p>
          <a:p>
            <a:pPr algn="just">
              <a:spcAft>
                <a:spcPct val="25000"/>
              </a:spcAft>
            </a:pPr>
            <a:r>
              <a:rPr lang="en-US" sz="2200" dirty="0"/>
              <a:t>M/WBE Documents</a:t>
            </a:r>
          </a:p>
          <a:p>
            <a:endParaRPr lang="en-US" dirty="0"/>
          </a:p>
        </p:txBody>
      </p:sp>
      <p:sp>
        <p:nvSpPr>
          <p:cNvPr id="7" name="Slide Number Placeholder 6"/>
          <p:cNvSpPr>
            <a:spLocks noGrp="1"/>
          </p:cNvSpPr>
          <p:nvPr>
            <p:ph type="sldNum" sz="quarter" idx="12"/>
          </p:nvPr>
        </p:nvSpPr>
        <p:spPr/>
        <p:txBody>
          <a:bodyPr/>
          <a:lstStyle/>
          <a:p>
            <a:fld id="{68A9423C-4983-41F1-A5CB-CA7479874DC3}" type="slidenum">
              <a:rPr lang="en-US" smtClean="0">
                <a:solidFill>
                  <a:srgbClr val="002C51">
                    <a:tint val="75000"/>
                  </a:srgbClr>
                </a:solidFill>
              </a:rPr>
              <a:pPr/>
              <a:t>13</a:t>
            </a:fld>
            <a:endParaRPr lang="en-US" dirty="0">
              <a:solidFill>
                <a:srgbClr val="002C51">
                  <a:tint val="75000"/>
                </a:srgbClr>
              </a:solidFill>
            </a:endParaRPr>
          </a:p>
        </p:txBody>
      </p:sp>
    </p:spTree>
    <p:extLst>
      <p:ext uri="{BB962C8B-B14F-4D97-AF65-F5344CB8AC3E}">
        <p14:creationId xmlns:p14="http://schemas.microsoft.com/office/powerpoint/2010/main" val="2203870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Application Checklist</a:t>
            </a:r>
            <a:r>
              <a:rPr lang="en-US" sz="3200" b="1" dirty="0"/>
              <a:t>:</a:t>
            </a:r>
            <a:r>
              <a:rPr lang="en-US" sz="3200" b="1" u="sng" dirty="0"/>
              <a:t> </a:t>
            </a:r>
            <a:br>
              <a:rPr lang="en-US" sz="3200" b="1" u="sng" dirty="0"/>
            </a:br>
            <a:r>
              <a:rPr lang="en-US" sz="2000" b="1" dirty="0"/>
              <a:t>Part I: Planning, Implementing and Operating a Community School</a:t>
            </a:r>
            <a:endParaRPr lang="en-US" sz="2000" dirty="0"/>
          </a:p>
        </p:txBody>
      </p:sp>
      <p:sp>
        <p:nvSpPr>
          <p:cNvPr id="3" name="Content Placeholder 2"/>
          <p:cNvSpPr>
            <a:spLocks noGrp="1"/>
          </p:cNvSpPr>
          <p:nvPr>
            <p:ph idx="1"/>
          </p:nvPr>
        </p:nvSpPr>
        <p:spPr/>
        <p:txBody>
          <a:bodyPr>
            <a:normAutofit/>
          </a:bodyPr>
          <a:lstStyle/>
          <a:p>
            <a:r>
              <a:rPr lang="en-US" sz="2000" dirty="0"/>
              <a:t>This section contains several elements required by CR §100.19.</a:t>
            </a:r>
          </a:p>
          <a:p>
            <a:r>
              <a:rPr lang="en-US" sz="2000" dirty="0"/>
              <a:t>A district provides one comprehensive response in either a narrative or table format. For each of its Receivership schools: </a:t>
            </a:r>
          </a:p>
          <a:p>
            <a:pPr lvl="1" algn="just">
              <a:buFont typeface="Wingdings" panose="05000000000000000000" pitchFamily="2" charset="2"/>
              <a:buChar char="§"/>
            </a:pPr>
            <a:r>
              <a:rPr lang="en-US" sz="1800" dirty="0"/>
              <a:t>describe substantial parent, teacher and community engagement by describing plans and timelines for holding public meetings, providing written notices and communications, and explaining how those meetings provide meaningful opportunities for input and feedback; and</a:t>
            </a:r>
          </a:p>
          <a:p>
            <a:pPr lvl="1" algn="just">
              <a:buFont typeface="Wingdings" panose="05000000000000000000" pitchFamily="2" charset="2"/>
              <a:buChar char="§"/>
            </a:pPr>
            <a:r>
              <a:rPr lang="en-US" sz="1800" dirty="0"/>
              <a:t>describe the governance structure of the community schools program, including the roles and responsibilities of the community school site coordinator; and</a:t>
            </a:r>
          </a:p>
          <a:p>
            <a:pPr lvl="1" algn="just">
              <a:buFont typeface="Wingdings" panose="05000000000000000000" pitchFamily="2" charset="2"/>
              <a:buChar char="§"/>
            </a:pPr>
            <a:r>
              <a:rPr lang="en-US" sz="1800" dirty="0"/>
              <a:t>list activities engaging the local collective bargaining units; and </a:t>
            </a:r>
          </a:p>
          <a:p>
            <a:pPr lvl="1" algn="just">
              <a:buFont typeface="Wingdings" panose="05000000000000000000" pitchFamily="2" charset="2"/>
              <a:buChar char="§"/>
            </a:pPr>
            <a:r>
              <a:rPr lang="en-US" sz="1800" dirty="0"/>
              <a:t>describe how the district provided community partners and/or the Community Engagement Team the opportunity to review this application and provide feedback.</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14</a:t>
            </a:fld>
            <a:endParaRPr lang="en-US" dirty="0">
              <a:solidFill>
                <a:srgbClr val="004884"/>
              </a:solidFill>
            </a:endParaRPr>
          </a:p>
        </p:txBody>
      </p:sp>
    </p:spTree>
    <p:extLst>
      <p:ext uri="{BB962C8B-B14F-4D97-AF65-F5344CB8AC3E}">
        <p14:creationId xmlns:p14="http://schemas.microsoft.com/office/powerpoint/2010/main" val="305050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spc="-100" dirty="0"/>
              <a:t>Part I Continued:</a:t>
            </a:r>
            <a:br>
              <a:rPr lang="en-US" sz="3600" b="1" spc="-100" dirty="0"/>
            </a:br>
            <a:r>
              <a:rPr lang="en-US" sz="3600" b="1" spc="-100" dirty="0"/>
              <a:t>Community School Site Coordinator</a:t>
            </a:r>
            <a:endParaRPr lang="en-US" dirty="0"/>
          </a:p>
        </p:txBody>
      </p:sp>
      <p:sp>
        <p:nvSpPr>
          <p:cNvPr id="3" name="Content Placeholder 2"/>
          <p:cNvSpPr>
            <a:spLocks noGrp="1"/>
          </p:cNvSpPr>
          <p:nvPr>
            <p:ph idx="1"/>
          </p:nvPr>
        </p:nvSpPr>
        <p:spPr/>
        <p:txBody>
          <a:bodyPr>
            <a:normAutofit fontScale="92500" lnSpcReduction="10000"/>
          </a:bodyPr>
          <a:lstStyle/>
          <a:p>
            <a:pPr lvl="0" indent="-228600" algn="just">
              <a:buClr>
                <a:srgbClr val="A9A57C"/>
              </a:buClr>
            </a:pPr>
            <a:r>
              <a:rPr lang="en-US" sz="1600" dirty="0"/>
              <a:t>CR §100.19 requires that the school district designate a </a:t>
            </a:r>
            <a:r>
              <a:rPr lang="en-US" sz="1600" b="1" dirty="0"/>
              <a:t>full-time</a:t>
            </a:r>
            <a:r>
              <a:rPr lang="en-US" sz="1600" dirty="0"/>
              <a:t> staff person to serve as the community school site coordinator at each of its Receivership schools. This coordinator shall assist the school receiver in implementing the CSG.</a:t>
            </a:r>
          </a:p>
          <a:p>
            <a:pPr lvl="0" indent="-228600" algn="just">
              <a:buClr>
                <a:srgbClr val="A9A57C"/>
              </a:buClr>
            </a:pPr>
            <a:endParaRPr lang="en-US" sz="1600" dirty="0"/>
          </a:p>
          <a:p>
            <a:pPr lvl="0" indent="-228600" algn="just">
              <a:buClr>
                <a:srgbClr val="A9A57C"/>
              </a:buClr>
            </a:pPr>
            <a:r>
              <a:rPr lang="en-US" sz="1600" dirty="0"/>
              <a:t>If circumstances do not justify the assignment of a </a:t>
            </a:r>
            <a:r>
              <a:rPr lang="en-US" sz="1600" b="1" dirty="0"/>
              <a:t>full-time</a:t>
            </a:r>
            <a:r>
              <a:rPr lang="en-US" sz="1600" dirty="0"/>
              <a:t> coordinator (e.g. small school), or one coordinator serves multiple schools (e.g. two small schools close in proximity share a coordinator); the district can apply to the New York State Education Department on behalf of the school for a waiver from this requirement</a:t>
            </a:r>
            <a:r>
              <a:rPr lang="en-US" sz="1600" b="1" dirty="0"/>
              <a:t>.</a:t>
            </a:r>
            <a:r>
              <a:rPr lang="en-US" sz="1600" dirty="0"/>
              <a:t>  </a:t>
            </a:r>
          </a:p>
          <a:p>
            <a:pPr lvl="0" indent="-228600" algn="just">
              <a:buClr>
                <a:srgbClr val="A9A57C"/>
              </a:buClr>
            </a:pPr>
            <a:endParaRPr lang="en-US" sz="1600" dirty="0"/>
          </a:p>
          <a:p>
            <a:pPr lvl="0" indent="-228600" algn="just">
              <a:buClr>
                <a:srgbClr val="A9A57C"/>
              </a:buClr>
            </a:pPr>
            <a:r>
              <a:rPr lang="en-US" sz="1600" dirty="0"/>
              <a:t>The waiver template is posted on the OISR website at: </a:t>
            </a:r>
            <a:r>
              <a:rPr lang="en-US" sz="1600" dirty="0">
                <a:hlinkClick r:id="rId2"/>
              </a:rPr>
              <a:t>http://www.p12.nysed.gov/oisr/</a:t>
            </a:r>
            <a:r>
              <a:rPr lang="en-US" sz="1600" dirty="0"/>
              <a:t>.  </a:t>
            </a:r>
          </a:p>
          <a:p>
            <a:pPr lvl="0" indent="-228600" algn="just">
              <a:buClr>
                <a:srgbClr val="A9A57C"/>
              </a:buClr>
            </a:pPr>
            <a:endParaRPr lang="en-US" sz="1600" dirty="0"/>
          </a:p>
          <a:p>
            <a:pPr lvl="0" indent="-228600" algn="just">
              <a:buClr>
                <a:srgbClr val="A9A57C"/>
              </a:buClr>
            </a:pPr>
            <a:r>
              <a:rPr lang="en-US" sz="1600" dirty="0"/>
              <a:t>In two sections of the CSG application, you are asked to provide details about each school’s community school site coordinator:</a:t>
            </a:r>
          </a:p>
          <a:p>
            <a:pPr marL="640080" lvl="1" indent="-228600" algn="just">
              <a:buClr>
                <a:srgbClr val="9CBEBD"/>
              </a:buClr>
              <a:buFont typeface="Arial" pitchFamily="34" charset="0"/>
              <a:buChar char="•"/>
            </a:pPr>
            <a:r>
              <a:rPr lang="en-US" sz="1400" dirty="0"/>
              <a:t>Part I: Item 3: Describe the roles and responsibilities of the community school site coordinator. You need to provide this information even if you are not using CSG funds to pay for the community school site coordinator.</a:t>
            </a:r>
          </a:p>
          <a:p>
            <a:pPr marL="640080" lvl="1" indent="-228600" algn="just">
              <a:buClr>
                <a:srgbClr val="9CBEBD"/>
              </a:buClr>
              <a:buFont typeface="Arial" pitchFamily="34" charset="0"/>
              <a:buChar char="•"/>
            </a:pPr>
            <a:r>
              <a:rPr lang="en-US" sz="1400" dirty="0"/>
              <a:t>Part II: Attachment C: Provide the Community School Site Coordinator’s Name. You will further describe the roles and responsibilities of the community school site coordinator as you describe the activities used to implement a community school strategy.</a:t>
            </a:r>
          </a:p>
          <a:p>
            <a:endParaRPr lang="en-US" sz="1400"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15</a:t>
            </a:fld>
            <a:endParaRPr lang="en-US" dirty="0">
              <a:solidFill>
                <a:srgbClr val="004884"/>
              </a:solidFill>
            </a:endParaRPr>
          </a:p>
        </p:txBody>
      </p:sp>
    </p:spTree>
    <p:extLst>
      <p:ext uri="{BB962C8B-B14F-4D97-AF65-F5344CB8AC3E}">
        <p14:creationId xmlns:p14="http://schemas.microsoft.com/office/powerpoint/2010/main" val="437424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spc="-100" dirty="0"/>
              <a:t>Application Checklist:</a:t>
            </a:r>
            <a:br>
              <a:rPr lang="en-US" sz="2800" b="1" spc="-100" dirty="0"/>
            </a:br>
            <a:r>
              <a:rPr lang="en-US" sz="2400" b="1" spc="-100" dirty="0"/>
              <a:t>Part II: Plans to Implement the Community School Strategy</a:t>
            </a:r>
            <a:endParaRPr lang="en-US" dirty="0"/>
          </a:p>
        </p:txBody>
      </p:sp>
      <p:sp>
        <p:nvSpPr>
          <p:cNvPr id="3" name="Content Placeholder 2"/>
          <p:cNvSpPr>
            <a:spLocks noGrp="1"/>
          </p:cNvSpPr>
          <p:nvPr>
            <p:ph idx="1"/>
          </p:nvPr>
        </p:nvSpPr>
        <p:spPr/>
        <p:txBody>
          <a:bodyPr>
            <a:normAutofit fontScale="62500" lnSpcReduction="20000"/>
          </a:bodyPr>
          <a:lstStyle/>
          <a:p>
            <a:pPr marL="114300" lvl="0" indent="0" algn="just">
              <a:buClr>
                <a:srgbClr val="A9A57C"/>
              </a:buClr>
              <a:buNone/>
            </a:pPr>
            <a:r>
              <a:rPr lang="en-US" sz="2200" b="1" dirty="0">
                <a:solidFill>
                  <a:srgbClr val="2F2B20"/>
                </a:solidFill>
              </a:rPr>
              <a:t>To complete this section:</a:t>
            </a:r>
          </a:p>
          <a:p>
            <a:pPr lvl="0" indent="-228600" algn="just">
              <a:buClr>
                <a:srgbClr val="A9A57C"/>
              </a:buClr>
            </a:pPr>
            <a:r>
              <a:rPr lang="en-US" sz="1900" dirty="0"/>
              <a:t>Reference the Community Schools Research and Resources section of the application for details about the needs assessment, the community school site coordinator, accessing  community school standards, and the stages of development in a community school.</a:t>
            </a:r>
          </a:p>
          <a:p>
            <a:pPr lvl="0" indent="-228600" algn="just">
              <a:buClr>
                <a:srgbClr val="A9A57C"/>
              </a:buClr>
            </a:pPr>
            <a:r>
              <a:rPr lang="en-US" sz="1900" dirty="0"/>
              <a:t>If the school selected Demonstrable Improvement Indicator (DII) #2: Community School Model, reference the YR 2 report you provided to the NYSED Student Support Services (were due 6/1/17). As applicable, use that same information in response to application prompts.</a:t>
            </a:r>
          </a:p>
          <a:p>
            <a:pPr lvl="0" indent="-228600" algn="just">
              <a:buClr>
                <a:srgbClr val="A9A57C"/>
              </a:buClr>
            </a:pPr>
            <a:endParaRPr lang="en-US" sz="1700" b="1" dirty="0"/>
          </a:p>
          <a:p>
            <a:pPr marL="114300" lvl="0" indent="0" algn="just">
              <a:buClr>
                <a:srgbClr val="A9A57C"/>
              </a:buClr>
              <a:buNone/>
            </a:pPr>
            <a:endParaRPr lang="en-US" sz="1900" b="1" dirty="0"/>
          </a:p>
          <a:p>
            <a:pPr marL="114300" lvl="0" indent="0" algn="just">
              <a:buClr>
                <a:srgbClr val="A9A57C"/>
              </a:buClr>
              <a:buNone/>
            </a:pPr>
            <a:r>
              <a:rPr lang="en-US" sz="2200" b="1" dirty="0"/>
              <a:t>Each district completes one Attachment C for </a:t>
            </a:r>
            <a:r>
              <a:rPr lang="en-US" sz="2200" b="1" u="sng" dirty="0"/>
              <a:t>each of its Receivership schools</a:t>
            </a:r>
            <a:r>
              <a:rPr lang="en-US" sz="2200" b="1" dirty="0"/>
              <a:t>; and submits additional requested documentation for each school. Each school:</a:t>
            </a:r>
          </a:p>
          <a:p>
            <a:pPr marL="457200" lvl="0" algn="just">
              <a:buClr>
                <a:srgbClr val="A9A57C"/>
              </a:buClr>
            </a:pPr>
            <a:r>
              <a:rPr lang="en-US" sz="1900" dirty="0"/>
              <a:t>must begin its plan to implement a community school strategy with a community-wide needs assessment. The school must either discuss and submit a copy of its community-wide needs assessment conducted within the past three years </a:t>
            </a:r>
            <a:r>
              <a:rPr lang="en-US" sz="1900" b="1" dirty="0"/>
              <a:t>OR</a:t>
            </a:r>
            <a:r>
              <a:rPr lang="en-US" sz="1900" dirty="0"/>
              <a:t> discuss its specific plans and timeline to conduct one. The school should align its efforts to the key steps of the needs assessment process which are outlined in the National Center on Community Schools’ Needs Assessment Toolkit posted at: </a:t>
            </a:r>
            <a:r>
              <a:rPr lang="en-US" sz="1900" dirty="0">
                <a:hlinkClick r:id="rId2"/>
              </a:rPr>
              <a:t>http://www.p12.nysed.gov/sss/expandedlearningopps/CSGI/home.html</a:t>
            </a:r>
            <a:r>
              <a:rPr lang="en-US" sz="1900" dirty="0"/>
              <a:t>; and</a:t>
            </a:r>
          </a:p>
          <a:p>
            <a:pPr marL="457200" lvl="0" algn="just">
              <a:buClr>
                <a:srgbClr val="A9A57C"/>
              </a:buClr>
            </a:pPr>
            <a:r>
              <a:rPr lang="en-US" sz="1900" dirty="0"/>
              <a:t>must identify and describe its Community School Site Coordinator, Steering Committee, Feeder Schools, and Community School Partner Agencies (and  submit a preliminary MOU), and</a:t>
            </a:r>
          </a:p>
          <a:p>
            <a:pPr marL="457200" lvl="0" algn="just">
              <a:buClr>
                <a:srgbClr val="A9A57C"/>
              </a:buClr>
            </a:pPr>
            <a:r>
              <a:rPr lang="en-US" sz="1900" dirty="0"/>
              <a:t>must describe its specific professional development plan; and</a:t>
            </a:r>
          </a:p>
          <a:p>
            <a:pPr marL="457200" lvl="0" algn="just">
              <a:buClr>
                <a:srgbClr val="A9A57C"/>
              </a:buClr>
            </a:pPr>
            <a:r>
              <a:rPr lang="en-US" sz="1900" dirty="0"/>
              <a:t>must submit its updated 17-18 school intervention plan highlighting in bold the specific changes resulting from the implementation of the CSG; and</a:t>
            </a:r>
          </a:p>
          <a:p>
            <a:pPr marL="457200" lvl="0" algn="just">
              <a:buClr>
                <a:srgbClr val="A9A57C"/>
              </a:buClr>
            </a:pPr>
            <a:r>
              <a:rPr lang="en-US" sz="1900" dirty="0">
                <a:solidFill>
                  <a:srgbClr val="2F2B20"/>
                </a:solidFill>
              </a:rPr>
              <a:t>must describe all eight CR §100.19 required components as they align to school’s needs assessment, CSG budget, DIIs, impact on student achievement, implementation timeline, and school intervention plan. </a:t>
            </a:r>
          </a:p>
          <a:p>
            <a:pPr lvl="0" indent="-228600" algn="just">
              <a:buClr>
                <a:srgbClr val="A9A57C"/>
              </a:buClr>
            </a:pPr>
            <a:endParaRPr lang="en-US" sz="1900" dirty="0">
              <a:solidFill>
                <a:srgbClr val="2F2B20"/>
              </a:solidFill>
            </a:endParaRPr>
          </a:p>
          <a:p>
            <a:pPr lvl="0" indent="-228600" algn="just">
              <a:buClr>
                <a:srgbClr val="A9A57C"/>
              </a:buClr>
            </a:pPr>
            <a:endParaRPr lang="en-US" sz="1900" dirty="0">
              <a:solidFill>
                <a:srgbClr val="2F2B20"/>
              </a:solidFill>
            </a:endParaRP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16</a:t>
            </a:fld>
            <a:endParaRPr lang="en-US" dirty="0">
              <a:solidFill>
                <a:srgbClr val="004884"/>
              </a:solidFill>
            </a:endParaRPr>
          </a:p>
        </p:txBody>
      </p:sp>
    </p:spTree>
    <p:extLst>
      <p:ext uri="{BB962C8B-B14F-4D97-AF65-F5344CB8AC3E}">
        <p14:creationId xmlns:p14="http://schemas.microsoft.com/office/powerpoint/2010/main" val="1348415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t>Part II Continued:</a:t>
            </a:r>
            <a:r>
              <a:rPr lang="en-US" dirty="0"/>
              <a:t/>
            </a:r>
            <a:br>
              <a:rPr lang="en-US" dirty="0"/>
            </a:br>
            <a:r>
              <a:rPr lang="en-US" sz="3600" dirty="0"/>
              <a:t>Community-Wide</a:t>
            </a:r>
            <a:r>
              <a:rPr lang="en-US" dirty="0"/>
              <a:t> </a:t>
            </a:r>
            <a:r>
              <a:rPr lang="en-US" sz="3600" dirty="0"/>
              <a:t>Needs Assessment</a:t>
            </a:r>
          </a:p>
        </p:txBody>
      </p:sp>
      <p:sp>
        <p:nvSpPr>
          <p:cNvPr id="3" name="Content Placeholder 2"/>
          <p:cNvSpPr>
            <a:spLocks noGrp="1"/>
          </p:cNvSpPr>
          <p:nvPr>
            <p:ph idx="1"/>
          </p:nvPr>
        </p:nvSpPr>
        <p:spPr/>
        <p:txBody>
          <a:bodyPr>
            <a:normAutofit fontScale="55000" lnSpcReduction="20000"/>
          </a:bodyPr>
          <a:lstStyle/>
          <a:p>
            <a:pPr lvl="0" algn="just"/>
            <a:endParaRPr lang="en-US" dirty="0"/>
          </a:p>
          <a:p>
            <a:pPr lvl="0" algn="just"/>
            <a:r>
              <a:rPr lang="en-US" dirty="0"/>
              <a:t>On Attachment C, the district will discuss the status of each school’s community-wide needs assessment, by referencing each step in the National Center for Community Schools (NCCS)’ Needs Assessment Toolkit. </a:t>
            </a:r>
          </a:p>
          <a:p>
            <a:pPr lvl="0" algn="just"/>
            <a:endParaRPr lang="en-US" dirty="0"/>
          </a:p>
          <a:p>
            <a:pPr lvl="0" algn="just"/>
            <a:r>
              <a:rPr lang="en-US" dirty="0"/>
              <a:t>The school does not have to use the templates provided in the Toolkit but  must rather ensure that the major components of each step have been addressed.</a:t>
            </a:r>
          </a:p>
          <a:p>
            <a:pPr lvl="1" algn="just">
              <a:buFont typeface="Arial" panose="020B0604020202020204" pitchFamily="34" charset="0"/>
              <a:buChar char="•"/>
            </a:pPr>
            <a:r>
              <a:rPr lang="en-US" dirty="0"/>
              <a:t>If such a needs assessment has been conducted at the school within the past three years, the district will reference each step, briefly describe the major findings, and submit a copy with the application. </a:t>
            </a:r>
          </a:p>
          <a:p>
            <a:pPr lvl="1" algn="just">
              <a:buFont typeface="Arial" panose="020B0604020202020204" pitchFamily="34" charset="0"/>
              <a:buChar char="•"/>
            </a:pPr>
            <a:r>
              <a:rPr lang="en-US" dirty="0"/>
              <a:t>If one has not been conducted within that timeframe, describe the school’s plan to conduct one, including the amount of the CSG funds to be allocated to each step, and for what specific activities.</a:t>
            </a:r>
          </a:p>
          <a:p>
            <a:pPr lvl="1" algn="just">
              <a:buFont typeface="Arial" panose="020B0604020202020204" pitchFamily="34" charset="0"/>
              <a:buChar char="•"/>
            </a:pPr>
            <a:endParaRPr lang="en-US" dirty="0"/>
          </a:p>
          <a:p>
            <a:pPr algn="just"/>
            <a:r>
              <a:rPr lang="en-US" dirty="0"/>
              <a:t>Guidance relevant to conducting a community-wide needs assessment is provided on pages 2-3 in the application, and under this section of the application: </a:t>
            </a:r>
            <a:r>
              <a:rPr lang="en-US" i="1" dirty="0"/>
              <a:t>When Reviewing the Needs Assessment Toolkit</a:t>
            </a:r>
            <a:r>
              <a:rPr lang="en-US" dirty="0"/>
              <a:t>.</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17</a:t>
            </a:fld>
            <a:endParaRPr lang="en-US" dirty="0">
              <a:solidFill>
                <a:srgbClr val="004884"/>
              </a:solidFill>
            </a:endParaRPr>
          </a:p>
        </p:txBody>
      </p:sp>
    </p:spTree>
    <p:extLst>
      <p:ext uri="{BB962C8B-B14F-4D97-AF65-F5344CB8AC3E}">
        <p14:creationId xmlns:p14="http://schemas.microsoft.com/office/powerpoint/2010/main" val="3464421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Part II Continued:</a:t>
            </a:r>
            <a:br>
              <a:rPr lang="en-US" sz="3600" dirty="0"/>
            </a:br>
            <a:r>
              <a:rPr lang="en-US" sz="2700" dirty="0"/>
              <a:t>Memorandum of Understanding (MOU)</a:t>
            </a:r>
          </a:p>
        </p:txBody>
      </p:sp>
      <p:sp>
        <p:nvSpPr>
          <p:cNvPr id="3" name="Content Placeholder 2"/>
          <p:cNvSpPr>
            <a:spLocks noGrp="1"/>
          </p:cNvSpPr>
          <p:nvPr>
            <p:ph idx="1"/>
          </p:nvPr>
        </p:nvSpPr>
        <p:spPr/>
        <p:txBody>
          <a:bodyPr>
            <a:normAutofit fontScale="32500" lnSpcReduction="20000"/>
          </a:bodyPr>
          <a:lstStyle/>
          <a:p>
            <a:pPr marL="0" lvl="0" indent="0" algn="just">
              <a:buNone/>
            </a:pPr>
            <a:r>
              <a:rPr lang="en-US" sz="4300" b="1" dirty="0" smtClean="0"/>
              <a:t>Preliminary </a:t>
            </a:r>
            <a:r>
              <a:rPr lang="en-US" sz="4300" b="1" dirty="0"/>
              <a:t>MOU:</a:t>
            </a:r>
          </a:p>
          <a:p>
            <a:pPr lvl="0" algn="just"/>
            <a:r>
              <a:rPr lang="en-US" sz="3700" dirty="0" smtClean="0"/>
              <a:t>Applicants </a:t>
            </a:r>
            <a:r>
              <a:rPr lang="en-US" sz="3700" dirty="0"/>
              <a:t>must submit a preliminary Memorandum of Understanding (MOU) between local education agencies (LEAs) and community partners. Schools should consider working with established Community School models that have a record of proven success. </a:t>
            </a:r>
          </a:p>
          <a:p>
            <a:pPr lvl="0" algn="just"/>
            <a:r>
              <a:rPr lang="en-US" sz="3700" dirty="0"/>
              <a:t>This preliminary MOU must minimally establish the roles and responsibilities of each partner; proposed strategies for communication and collaboration; and methods partners will employ to hold one another accountable for performance. The MOU must provide an overview of all partners’ involvement in planning and program implementation. </a:t>
            </a:r>
          </a:p>
          <a:p>
            <a:pPr lvl="0" algn="just"/>
            <a:r>
              <a:rPr lang="en-US" sz="3700" dirty="0"/>
              <a:t>The preliminary MOU may take the form of a fully signed and executed MOU or a draft MOU that has not been signed by all parties. </a:t>
            </a:r>
          </a:p>
          <a:p>
            <a:pPr marL="0" lvl="0" indent="0" algn="just">
              <a:buNone/>
            </a:pPr>
            <a:endParaRPr lang="en-US" dirty="0"/>
          </a:p>
          <a:p>
            <a:pPr marL="0" lvl="0" indent="0" algn="just">
              <a:buNone/>
            </a:pPr>
            <a:r>
              <a:rPr lang="en-US" sz="4300" b="1" dirty="0"/>
              <a:t>Fully-Executed </a:t>
            </a:r>
            <a:r>
              <a:rPr lang="en-US" sz="4300" b="1" dirty="0" smtClean="0"/>
              <a:t>MOU:</a:t>
            </a:r>
          </a:p>
          <a:p>
            <a:pPr lvl="0" algn="just"/>
            <a:r>
              <a:rPr lang="en-US" sz="3700" dirty="0" smtClean="0">
                <a:latin typeface="Arial"/>
                <a:ea typeface="Calibri"/>
                <a:cs typeface="Times New Roman"/>
              </a:rPr>
              <a:t>Applicants </a:t>
            </a:r>
            <a:r>
              <a:rPr lang="en-US" sz="3700" dirty="0">
                <a:latin typeface="Arial"/>
                <a:ea typeface="Calibri"/>
                <a:cs typeface="Times New Roman"/>
              </a:rPr>
              <a:t>will be required to submit a final, fully signed and executed MOU that provides a detailed description of each partner’s roles and responsibilities. This final MOU may include additional partners that were not identified in the original MOU and must be approved by NYSED prior to the receipt of initial grant funding. If the district submits a preliminary MOU with the application that takes the form of a fully signed and executed MOU, NYSED will be in a better position to approve the MOU sooner than if the district submits a draft MOU without signatures. A final, fully signed and executed MOU needs to be approved no later than September 30, 2017 or NYSED will withhold CSG funds. </a:t>
            </a:r>
            <a:endParaRPr lang="en-US" dirty="0"/>
          </a:p>
          <a:p>
            <a:pPr marL="0" lvl="0" indent="0" algn="just">
              <a:buNone/>
            </a:pPr>
            <a:endParaRPr lang="en-US" sz="4300" b="1" dirty="0" smtClean="0"/>
          </a:p>
          <a:p>
            <a:pPr marL="0" lvl="0" indent="0" algn="just">
              <a:buNone/>
            </a:pPr>
            <a:r>
              <a:rPr lang="en-US" sz="4300" b="1" dirty="0" smtClean="0"/>
              <a:t>MOU </a:t>
            </a:r>
            <a:r>
              <a:rPr lang="en-US" sz="4300" b="1" dirty="0"/>
              <a:t>Alignment to Attachment C: Question 2:</a:t>
            </a:r>
          </a:p>
          <a:p>
            <a:pPr algn="just"/>
            <a:r>
              <a:rPr lang="en-US" sz="3700" dirty="0"/>
              <a:t>Information provided in the MOU should align to the response provided in Attachment C, Question 2. That question asks the district to describe how the partners will contribute to the implementation of the community school strategy and how partners will be involved in both shared leadership and in decision-making processes with the school.</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18</a:t>
            </a:fld>
            <a:endParaRPr lang="en-US" dirty="0">
              <a:solidFill>
                <a:srgbClr val="004884"/>
              </a:solidFill>
            </a:endParaRPr>
          </a:p>
        </p:txBody>
      </p:sp>
    </p:spTree>
    <p:extLst>
      <p:ext uri="{BB962C8B-B14F-4D97-AF65-F5344CB8AC3E}">
        <p14:creationId xmlns:p14="http://schemas.microsoft.com/office/powerpoint/2010/main" val="1109846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spc="-100" dirty="0">
                <a:latin typeface="Cambria"/>
              </a:rPr>
              <a:t/>
            </a:r>
            <a:br>
              <a:rPr lang="en-US" sz="3600" b="1" spc="-100" dirty="0">
                <a:latin typeface="Cambria"/>
              </a:rPr>
            </a:br>
            <a:r>
              <a:rPr lang="en-US" sz="3600" b="1" spc="-100" dirty="0">
                <a:latin typeface="Cambria"/>
              </a:rPr>
              <a:t>Part II Continued:</a:t>
            </a:r>
            <a:br>
              <a:rPr lang="en-US" sz="3600" b="1" spc="-100" dirty="0">
                <a:latin typeface="Cambria"/>
              </a:rPr>
            </a:br>
            <a:r>
              <a:rPr lang="en-US" sz="3600" b="1" spc="-100" dirty="0">
                <a:latin typeface="Cambria"/>
              </a:rPr>
              <a:t> </a:t>
            </a:r>
            <a:r>
              <a:rPr lang="en-US" sz="3600" b="1" spc="-100" dirty="0"/>
              <a:t>Providing Services to Feeder Schools</a:t>
            </a:r>
            <a:r>
              <a:rPr lang="en-US" sz="3600" b="1" spc="-100" dirty="0">
                <a:latin typeface="Cambria"/>
              </a:rPr>
              <a:t/>
            </a:r>
            <a:br>
              <a:rPr lang="en-US" sz="3600" b="1" spc="-100" dirty="0">
                <a:latin typeface="Cambria"/>
              </a:rPr>
            </a:br>
            <a:endParaRPr lang="en-US" dirty="0"/>
          </a:p>
        </p:txBody>
      </p:sp>
      <p:sp>
        <p:nvSpPr>
          <p:cNvPr id="3" name="Content Placeholder 2"/>
          <p:cNvSpPr>
            <a:spLocks noGrp="1"/>
          </p:cNvSpPr>
          <p:nvPr>
            <p:ph idx="1"/>
          </p:nvPr>
        </p:nvSpPr>
        <p:spPr/>
        <p:txBody>
          <a:bodyPr>
            <a:normAutofit fontScale="92500" lnSpcReduction="20000"/>
          </a:bodyPr>
          <a:lstStyle/>
          <a:p>
            <a:pPr lvl="0" indent="-228600" algn="just">
              <a:buClr>
                <a:srgbClr val="A9A57C"/>
              </a:buClr>
            </a:pPr>
            <a:r>
              <a:rPr lang="en-US" sz="2200" dirty="0"/>
              <a:t>Feeder schools do not receive CSG funds; they can receive services from a Receivership school receiving CSG funds.</a:t>
            </a:r>
          </a:p>
          <a:p>
            <a:pPr lvl="0" indent="-228600" algn="just">
              <a:buClr>
                <a:srgbClr val="A9A57C"/>
              </a:buClr>
            </a:pPr>
            <a:r>
              <a:rPr lang="en-US" sz="2200" dirty="0"/>
              <a:t>If the application includes feeder schools as the recipients of services, you will be asked to list them on Part II: Attachment C.</a:t>
            </a:r>
          </a:p>
          <a:p>
            <a:pPr lvl="0" indent="-228600" algn="just">
              <a:buClr>
                <a:srgbClr val="A9A57C"/>
              </a:buClr>
            </a:pPr>
            <a:endParaRPr lang="en-US" sz="2200" dirty="0"/>
          </a:p>
          <a:p>
            <a:pPr marL="114300" lvl="0" indent="0" algn="just">
              <a:buClr>
                <a:srgbClr val="A9A57C"/>
              </a:buClr>
              <a:buNone/>
            </a:pPr>
            <a:r>
              <a:rPr lang="en-US" sz="2200" b="1" dirty="0"/>
              <a:t>As per CR § 100.19:</a:t>
            </a:r>
          </a:p>
          <a:p>
            <a:pPr lvl="0" indent="-228600" algn="just">
              <a:buClr>
                <a:srgbClr val="A9A57C"/>
              </a:buClr>
            </a:pPr>
            <a:r>
              <a:rPr lang="en-US" sz="2200" dirty="0"/>
              <a:t>Each Receivership school that receives a CSG to deliver co-located or school-linked services shall first provide such services to the students who are enrolled in such school and their families. </a:t>
            </a:r>
          </a:p>
          <a:p>
            <a:pPr lvl="0" indent="-228600" algn="just">
              <a:buClr>
                <a:srgbClr val="A9A57C"/>
              </a:buClr>
            </a:pPr>
            <a:r>
              <a:rPr lang="en-US" sz="2200" dirty="0"/>
              <a:t>If a designated school has additional unused capacity after making such services available to all enrolled students and their families, the school may offer such services to students who attend feeder schools and their families and/or students who are alumni of the school and their families.</a:t>
            </a:r>
          </a:p>
          <a:p>
            <a:pPr lvl="0" indent="-228600" algn="just">
              <a:buClr>
                <a:srgbClr val="A9A57C"/>
              </a:buClr>
            </a:pPr>
            <a:r>
              <a:rPr lang="en-US" sz="2200" dirty="0"/>
              <a:t>The definition of a “feeder school” is on pages 7-8 of the application.</a:t>
            </a:r>
          </a:p>
          <a:p>
            <a:pPr lvl="0" indent="-228600" algn="just">
              <a:buClr>
                <a:srgbClr val="A9A57C"/>
              </a:buClr>
            </a:pPr>
            <a:endParaRPr lang="en-US" sz="2200" dirty="0">
              <a:solidFill>
                <a:srgbClr val="FF0000"/>
              </a:solidFill>
              <a:latin typeface="Calibri"/>
            </a:endParaRPr>
          </a:p>
          <a:p>
            <a:pPr algn="just"/>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19</a:t>
            </a:fld>
            <a:endParaRPr lang="en-US" dirty="0">
              <a:solidFill>
                <a:srgbClr val="004884"/>
              </a:solidFill>
            </a:endParaRPr>
          </a:p>
        </p:txBody>
      </p:sp>
    </p:spTree>
    <p:extLst>
      <p:ext uri="{BB962C8B-B14F-4D97-AF65-F5344CB8AC3E}">
        <p14:creationId xmlns:p14="http://schemas.microsoft.com/office/powerpoint/2010/main" val="330479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Webinar Agenda</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a:t>
            </a:fld>
            <a:endParaRPr lang="en-US" dirty="0">
              <a:solidFill>
                <a:srgbClr val="004884"/>
              </a:solidFill>
            </a:endParaRPr>
          </a:p>
        </p:txBody>
      </p:sp>
      <p:sp>
        <p:nvSpPr>
          <p:cNvPr id="3" name="Content Placeholder 2"/>
          <p:cNvSpPr>
            <a:spLocks noGrp="1"/>
          </p:cNvSpPr>
          <p:nvPr>
            <p:ph idx="1"/>
          </p:nvPr>
        </p:nvSpPr>
        <p:spPr/>
        <p:txBody>
          <a:bodyPr>
            <a:normAutofit lnSpcReduction="10000"/>
          </a:bodyPr>
          <a:lstStyle/>
          <a:p>
            <a:r>
              <a:rPr lang="en-US" sz="1600" dirty="0"/>
              <a:t>Laws and Regulations</a:t>
            </a:r>
          </a:p>
          <a:p>
            <a:r>
              <a:rPr lang="en-US" sz="1600" dirty="0"/>
              <a:t>Eligibility</a:t>
            </a:r>
          </a:p>
          <a:p>
            <a:r>
              <a:rPr lang="en-US" sz="1600" dirty="0"/>
              <a:t>District Allocations</a:t>
            </a:r>
          </a:p>
          <a:p>
            <a:r>
              <a:rPr lang="en-US" sz="1600" dirty="0"/>
              <a:t>Persistently Struggling and Struggling Schools (PSS and SS) Funding</a:t>
            </a:r>
          </a:p>
          <a:p>
            <a:r>
              <a:rPr lang="en-US" sz="1600" dirty="0"/>
              <a:t>Allowable Uses of Grant Funds</a:t>
            </a:r>
          </a:p>
          <a:p>
            <a:r>
              <a:rPr lang="en-US" sz="1600" dirty="0"/>
              <a:t>Examples of Operating and Capital Costs</a:t>
            </a:r>
          </a:p>
          <a:p>
            <a:r>
              <a:rPr lang="en-US" sz="1600" dirty="0"/>
              <a:t>Community Schools Grant Application Checklist</a:t>
            </a:r>
          </a:p>
          <a:p>
            <a:r>
              <a:rPr lang="en-US" sz="1600" dirty="0"/>
              <a:t>Community School Site Coordinator</a:t>
            </a:r>
          </a:p>
          <a:p>
            <a:r>
              <a:rPr lang="en-US" sz="1600" dirty="0"/>
              <a:t>Including Feeder Schools</a:t>
            </a:r>
          </a:p>
          <a:p>
            <a:r>
              <a:rPr lang="en-US" sz="1600" dirty="0"/>
              <a:t>Research and Resources</a:t>
            </a:r>
          </a:p>
          <a:p>
            <a:r>
              <a:rPr lang="en-US" sz="1600" dirty="0"/>
              <a:t>Application Submission Instructions</a:t>
            </a:r>
          </a:p>
          <a:p>
            <a:r>
              <a:rPr lang="en-US" sz="1600" dirty="0"/>
              <a:t>Minority and Women-Owned Business Enterprise (M/WBE) Requirements</a:t>
            </a:r>
          </a:p>
          <a:p>
            <a:r>
              <a:rPr lang="en-US" sz="1600" dirty="0"/>
              <a:t>Questions and Answers</a:t>
            </a:r>
          </a:p>
          <a:p>
            <a:r>
              <a:rPr lang="en-US" sz="1600" dirty="0"/>
              <a:t>Application Submission and Review Timeline</a:t>
            </a:r>
          </a:p>
          <a:p>
            <a:r>
              <a:rPr lang="en-US" sz="1600" dirty="0"/>
              <a:t>Office of Innovation and School Reform (OISR) Contact Information</a:t>
            </a:r>
          </a:p>
          <a:p>
            <a:endParaRPr lang="en-US" sz="1600" dirty="0"/>
          </a:p>
          <a:p>
            <a:endParaRPr lang="en-US" sz="1600" dirty="0"/>
          </a:p>
        </p:txBody>
      </p:sp>
    </p:spTree>
    <p:extLst>
      <p:ext uri="{BB962C8B-B14F-4D97-AF65-F5344CB8AC3E}">
        <p14:creationId xmlns:p14="http://schemas.microsoft.com/office/powerpoint/2010/main" val="2395450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spc="-100" dirty="0"/>
              <a:t>Application Checklist:</a:t>
            </a:r>
            <a:br>
              <a:rPr lang="en-US" sz="3200" b="1" spc="-100" dirty="0"/>
            </a:br>
            <a:r>
              <a:rPr lang="en-US" sz="2400" b="1" spc="-100" dirty="0"/>
              <a:t>Part III: Budget</a:t>
            </a:r>
            <a:endParaRPr lang="en-US" dirty="0"/>
          </a:p>
        </p:txBody>
      </p:sp>
      <p:sp>
        <p:nvSpPr>
          <p:cNvPr id="3" name="Content Placeholder 2"/>
          <p:cNvSpPr>
            <a:spLocks noGrp="1"/>
          </p:cNvSpPr>
          <p:nvPr>
            <p:ph idx="1"/>
          </p:nvPr>
        </p:nvSpPr>
        <p:spPr/>
        <p:txBody>
          <a:bodyPr>
            <a:normAutofit fontScale="92500" lnSpcReduction="20000"/>
          </a:bodyPr>
          <a:lstStyle/>
          <a:p>
            <a:pPr lvl="0" indent="-228600" algn="just">
              <a:buClr>
                <a:srgbClr val="A9A57C"/>
              </a:buClr>
            </a:pPr>
            <a:r>
              <a:rPr lang="en-US" sz="1800" dirty="0"/>
              <a:t>Each district submits </a:t>
            </a:r>
            <a:r>
              <a:rPr lang="en-US" sz="1800" b="1" dirty="0"/>
              <a:t>one</a:t>
            </a:r>
            <a:r>
              <a:rPr lang="en-US" sz="1800" dirty="0"/>
              <a:t> FS-10 </a:t>
            </a:r>
            <a:r>
              <a:rPr lang="en-US" sz="1800" dirty="0" smtClean="0"/>
              <a:t>and </a:t>
            </a:r>
            <a:r>
              <a:rPr lang="en-US" sz="1800" b="1" dirty="0"/>
              <a:t>one “</a:t>
            </a:r>
            <a:r>
              <a:rPr lang="en-US" sz="1800" dirty="0"/>
              <a:t>Attachment D: District Summary Budget Narrative” </a:t>
            </a:r>
            <a:r>
              <a:rPr lang="en-US" sz="1800" dirty="0" smtClean="0"/>
              <a:t>addressing each </a:t>
            </a:r>
            <a:r>
              <a:rPr lang="en-US" sz="1800" dirty="0"/>
              <a:t>of its Receivership schools.</a:t>
            </a:r>
          </a:p>
          <a:p>
            <a:pPr lvl="0" indent="-228600" algn="just">
              <a:buClr>
                <a:srgbClr val="A9A57C"/>
              </a:buClr>
            </a:pPr>
            <a:endParaRPr lang="en-US" sz="1800" dirty="0"/>
          </a:p>
          <a:p>
            <a:pPr lvl="0" indent="-228600" algn="just">
              <a:buClr>
                <a:srgbClr val="A9A57C"/>
              </a:buClr>
            </a:pPr>
            <a:r>
              <a:rPr lang="en-US" sz="1800" dirty="0"/>
              <a:t>For every budget item listed on the FS-10, the district must identify the school associated with that item AND whether the item is an operating (program) cost or a capital cost. </a:t>
            </a:r>
          </a:p>
          <a:p>
            <a:pPr lvl="0" indent="-228600" algn="just">
              <a:buClr>
                <a:srgbClr val="A9A57C"/>
              </a:buClr>
            </a:pPr>
            <a:endParaRPr lang="en-US" sz="1800" b="1" dirty="0"/>
          </a:p>
          <a:p>
            <a:pPr lvl="0" indent="-228600" algn="just">
              <a:buClr>
                <a:srgbClr val="A9A57C"/>
              </a:buClr>
            </a:pPr>
            <a:r>
              <a:rPr lang="en-US" sz="1800" dirty="0"/>
              <a:t>The 2017-18 FS-10 budget period is August 1, 2017 - June 30, 2018. Any activities that are permissible pursuant to the CSG that are newly  implemented in the 2017-18 school year or began on or after September 1, 2016, and will continue in the 2017-18 school year will be deemed approvable </a:t>
            </a:r>
            <a:r>
              <a:rPr lang="en-US" sz="1800" dirty="0" smtClean="0"/>
              <a:t>for </a:t>
            </a:r>
            <a:r>
              <a:rPr lang="en-US" sz="1800" dirty="0"/>
              <a:t>the 2017-18 school year and will not be considered supplanting.</a:t>
            </a:r>
          </a:p>
          <a:p>
            <a:pPr lvl="0" indent="-228600" algn="just">
              <a:buClr>
                <a:srgbClr val="A9A57C"/>
              </a:buClr>
            </a:pPr>
            <a:endParaRPr lang="en-US" sz="1800" dirty="0"/>
          </a:p>
          <a:p>
            <a:pPr lvl="0" indent="-228600" algn="just">
              <a:buClr>
                <a:srgbClr val="A9A57C"/>
              </a:buClr>
            </a:pPr>
            <a:r>
              <a:rPr lang="en-US" sz="1800" dirty="0"/>
              <a:t>The Chief Administrative Officer must sign the FS-10.</a:t>
            </a:r>
          </a:p>
          <a:p>
            <a:pPr lvl="0" indent="-228600" algn="just">
              <a:buClr>
                <a:srgbClr val="A9A57C"/>
              </a:buClr>
            </a:pPr>
            <a:endParaRPr lang="en-US" sz="1800" dirty="0"/>
          </a:p>
          <a:p>
            <a:pPr lvl="0" indent="-228600" algn="just">
              <a:buClr>
                <a:srgbClr val="A9A57C"/>
              </a:buClr>
            </a:pPr>
            <a:r>
              <a:rPr lang="en-US" sz="1800" dirty="0"/>
              <a:t>The Part III: Attachment D: District Summary Budget Narrative must align to the FS-10, and to Part II: Attachment C.</a:t>
            </a:r>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20</a:t>
            </a:fld>
            <a:endParaRPr lang="en-US" dirty="0">
              <a:solidFill>
                <a:srgbClr val="004884"/>
              </a:solidFill>
            </a:endParaRPr>
          </a:p>
        </p:txBody>
      </p:sp>
    </p:spTree>
    <p:extLst>
      <p:ext uri="{BB962C8B-B14F-4D97-AF65-F5344CB8AC3E}">
        <p14:creationId xmlns:p14="http://schemas.microsoft.com/office/powerpoint/2010/main" val="237991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spc="-100" dirty="0"/>
              <a:t>Application Checklist:</a:t>
            </a:r>
            <a:br>
              <a:rPr lang="en-US" sz="3200" b="1" spc="-100" dirty="0"/>
            </a:br>
            <a:r>
              <a:rPr lang="en-US" sz="2400" b="1" spc="-100" dirty="0"/>
              <a:t>M/WBE Documents</a:t>
            </a:r>
            <a:endParaRPr lang="en-US" dirty="0"/>
          </a:p>
        </p:txBody>
      </p:sp>
      <p:sp>
        <p:nvSpPr>
          <p:cNvPr id="3" name="Content Placeholder 2"/>
          <p:cNvSpPr>
            <a:spLocks noGrp="1"/>
          </p:cNvSpPr>
          <p:nvPr>
            <p:ph idx="1"/>
          </p:nvPr>
        </p:nvSpPr>
        <p:spPr/>
        <p:txBody>
          <a:bodyPr>
            <a:normAutofit fontScale="77500" lnSpcReduction="20000"/>
          </a:bodyPr>
          <a:lstStyle/>
          <a:p>
            <a:pPr indent="-228600" algn="just">
              <a:buClr>
                <a:srgbClr val="A9A57C"/>
              </a:buClr>
            </a:pPr>
            <a:endParaRPr lang="en-US" sz="2200" dirty="0">
              <a:solidFill>
                <a:srgbClr val="2F2B20"/>
              </a:solidFill>
            </a:endParaRPr>
          </a:p>
          <a:p>
            <a:pPr indent="-228600" algn="just">
              <a:buClr>
                <a:srgbClr val="A9A57C"/>
              </a:buClr>
            </a:pPr>
            <a:r>
              <a:rPr lang="en-US" sz="2200" dirty="0">
                <a:solidFill>
                  <a:srgbClr val="2F2B20"/>
                </a:solidFill>
              </a:rPr>
              <a:t>The M/WBE participation goal for this grant is </a:t>
            </a:r>
            <a:r>
              <a:rPr lang="en-US" sz="2200" b="1" dirty="0">
                <a:solidFill>
                  <a:srgbClr val="2F2B20"/>
                </a:solidFill>
              </a:rPr>
              <a:t>30%</a:t>
            </a:r>
            <a:r>
              <a:rPr lang="en-US" sz="2200" dirty="0">
                <a:solidFill>
                  <a:srgbClr val="2F2B20"/>
                </a:solidFill>
              </a:rPr>
              <a:t> of each applicant’s total discretionary non-personal service budget.</a:t>
            </a:r>
          </a:p>
          <a:p>
            <a:pPr lvl="0" indent="-228600" algn="just">
              <a:buClr>
                <a:srgbClr val="A9A57C"/>
              </a:buClr>
            </a:pPr>
            <a:endParaRPr lang="en-US" sz="2200" dirty="0">
              <a:solidFill>
                <a:srgbClr val="2F2B20"/>
              </a:solidFill>
            </a:endParaRPr>
          </a:p>
          <a:p>
            <a:pPr lvl="0" indent="-228600" algn="just">
              <a:buClr>
                <a:srgbClr val="A9A57C"/>
              </a:buClr>
            </a:pPr>
            <a:r>
              <a:rPr lang="en-US" sz="2200" dirty="0">
                <a:solidFill>
                  <a:srgbClr val="2F2B20"/>
                </a:solidFill>
              </a:rPr>
              <a:t>Complete the M/WBE Submission Checklist provided in the application. It lists every document needed for submission of the M/WBE Document Package.</a:t>
            </a:r>
          </a:p>
          <a:p>
            <a:pPr lvl="0" indent="-228600" algn="just">
              <a:buClr>
                <a:srgbClr val="A9A57C"/>
              </a:buClr>
            </a:pPr>
            <a:endParaRPr lang="en-US" sz="2200" dirty="0">
              <a:solidFill>
                <a:srgbClr val="2F2B20"/>
              </a:solidFill>
            </a:endParaRPr>
          </a:p>
          <a:p>
            <a:pPr lvl="0" indent="-228600" algn="just">
              <a:buClr>
                <a:srgbClr val="A9A57C"/>
              </a:buClr>
            </a:pPr>
            <a:r>
              <a:rPr lang="en-US" sz="2200" dirty="0">
                <a:solidFill>
                  <a:srgbClr val="2F2B20"/>
                </a:solidFill>
              </a:rPr>
              <a:t>The M/WBE Document Package is required as part of submitting a complete CSG application.</a:t>
            </a:r>
          </a:p>
          <a:p>
            <a:pPr lvl="0" indent="-228600" algn="just">
              <a:buClr>
                <a:srgbClr val="A9A57C"/>
              </a:buClr>
            </a:pPr>
            <a:endParaRPr lang="en-US" sz="2200" dirty="0">
              <a:solidFill>
                <a:srgbClr val="2F2B20"/>
              </a:solidFill>
            </a:endParaRPr>
          </a:p>
          <a:p>
            <a:pPr indent="-228600" algn="just">
              <a:buClr>
                <a:srgbClr val="A9A57C"/>
              </a:buClr>
            </a:pPr>
            <a:r>
              <a:rPr lang="en-US" sz="2200" dirty="0">
                <a:solidFill>
                  <a:srgbClr val="2F2B20"/>
                </a:solidFill>
              </a:rPr>
              <a:t>Email a copy of the CSG application to </a:t>
            </a:r>
            <a:r>
              <a:rPr lang="en-US" sz="2200" dirty="0">
                <a:solidFill>
                  <a:srgbClr val="2F2B20"/>
                </a:solidFill>
                <a:hlinkClick r:id="rId2"/>
              </a:rPr>
              <a:t>OISR</a:t>
            </a:r>
            <a:r>
              <a:rPr lang="en-US" sz="2200" dirty="0">
                <a:solidFill>
                  <a:srgbClr val="FF0000"/>
                </a:solidFill>
                <a:hlinkClick r:id="rId2"/>
              </a:rPr>
              <a:t>@nysed.gov</a:t>
            </a:r>
            <a:r>
              <a:rPr lang="en-US" sz="2200" dirty="0">
                <a:solidFill>
                  <a:srgbClr val="2F2B20"/>
                </a:solidFill>
              </a:rPr>
              <a:t>, </a:t>
            </a:r>
            <a:r>
              <a:rPr lang="en-US" sz="2200" b="1" dirty="0">
                <a:solidFill>
                  <a:srgbClr val="2F2B20"/>
                </a:solidFill>
              </a:rPr>
              <a:t>AND</a:t>
            </a:r>
            <a:r>
              <a:rPr lang="en-US" sz="2200" dirty="0">
                <a:solidFill>
                  <a:srgbClr val="2F2B20"/>
                </a:solidFill>
              </a:rPr>
              <a:t> mail the original signed M/WBE, plus one copy to OISR, </a:t>
            </a:r>
            <a:r>
              <a:rPr lang="en-US" sz="2200" dirty="0"/>
              <a:t>89 Washington Avenue, 5N EB Mezzanine, Albany, NY 12234.</a:t>
            </a:r>
          </a:p>
          <a:p>
            <a:pPr lvl="0" indent="-228600" algn="just">
              <a:buClr>
                <a:srgbClr val="A9A57C"/>
              </a:buClr>
            </a:pPr>
            <a:endParaRPr lang="en-US" sz="2200" dirty="0">
              <a:solidFill>
                <a:srgbClr val="2F2B20"/>
              </a:solidFill>
            </a:endParaRPr>
          </a:p>
          <a:p>
            <a:pPr lvl="0" indent="-228600" algn="just">
              <a:buClr>
                <a:srgbClr val="A9A57C"/>
              </a:buClr>
            </a:pPr>
            <a:r>
              <a:rPr lang="en-US" sz="2200" dirty="0">
                <a:solidFill>
                  <a:srgbClr val="2F2B20"/>
                </a:solidFill>
              </a:rPr>
              <a:t>All M/WBE forms and templates are provided in the application.</a:t>
            </a:r>
          </a:p>
          <a:p>
            <a:pPr lvl="0" indent="-228600" algn="just">
              <a:buClr>
                <a:srgbClr val="A9A57C"/>
              </a:buClr>
            </a:pPr>
            <a:endParaRPr lang="en-US" sz="2200" dirty="0">
              <a:solidFill>
                <a:srgbClr val="2F2B20"/>
              </a:solidFill>
            </a:endParaRPr>
          </a:p>
          <a:p>
            <a:pPr lvl="0" indent="-228600" algn="just">
              <a:buClr>
                <a:srgbClr val="A9A57C"/>
              </a:buClr>
            </a:pPr>
            <a:r>
              <a:rPr lang="en-US" sz="2200" dirty="0">
                <a:solidFill>
                  <a:srgbClr val="2F2B20"/>
                </a:solidFill>
              </a:rPr>
              <a:t>For specific questions, contact </a:t>
            </a:r>
            <a:r>
              <a:rPr lang="en-US" sz="2200" dirty="0">
                <a:solidFill>
                  <a:srgbClr val="2F2B20"/>
                </a:solidFill>
                <a:hlinkClick r:id="rId3"/>
              </a:rPr>
              <a:t>MWBE@nysed.gov</a:t>
            </a:r>
            <a:r>
              <a:rPr lang="en-US" sz="2200" dirty="0">
                <a:solidFill>
                  <a:srgbClr val="2F2B20"/>
                </a:solidFill>
              </a:rPr>
              <a:t>.</a:t>
            </a:r>
          </a:p>
          <a:p>
            <a:pPr lvl="0" indent="-228600" algn="just">
              <a:buClr>
                <a:srgbClr val="A9A57C"/>
              </a:buClr>
            </a:pPr>
            <a:endParaRPr lang="en-US" sz="2200" dirty="0">
              <a:solidFill>
                <a:srgbClr val="2F2B20"/>
              </a:solidFill>
            </a:endParaRPr>
          </a:p>
          <a:p>
            <a:pPr lvl="0" indent="-228600" algn="just">
              <a:buClr>
                <a:srgbClr val="A9A57C"/>
              </a:buClr>
            </a:pPr>
            <a:endParaRPr lang="en-US" sz="2200" dirty="0">
              <a:solidFill>
                <a:srgbClr val="2F2B20"/>
              </a:solidFill>
            </a:endParaRPr>
          </a:p>
          <a:p>
            <a:pPr lvl="0" indent="-228600">
              <a:buClr>
                <a:srgbClr val="A9A57C"/>
              </a:buClr>
            </a:pPr>
            <a:endParaRPr lang="en-US" sz="2200" dirty="0">
              <a:solidFill>
                <a:srgbClr val="2F2B20"/>
              </a:solidFill>
            </a:endParaRPr>
          </a:p>
          <a:p>
            <a:pPr lvl="0" indent="-228600">
              <a:buClr>
                <a:srgbClr val="A9A57C"/>
              </a:buClr>
            </a:pPr>
            <a:endParaRPr lang="en-US" sz="2200" dirty="0">
              <a:solidFill>
                <a:srgbClr val="2F2B20"/>
              </a:solidFill>
            </a:endParaRP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21</a:t>
            </a:fld>
            <a:endParaRPr lang="en-US" dirty="0">
              <a:solidFill>
                <a:srgbClr val="004884"/>
              </a:solidFill>
            </a:endParaRPr>
          </a:p>
        </p:txBody>
      </p:sp>
    </p:spTree>
    <p:extLst>
      <p:ext uri="{BB962C8B-B14F-4D97-AF65-F5344CB8AC3E}">
        <p14:creationId xmlns:p14="http://schemas.microsoft.com/office/powerpoint/2010/main" val="4257213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spc="-100" dirty="0"/>
              <a:t>Completing the Application:</a:t>
            </a:r>
            <a:br>
              <a:rPr lang="en-US" sz="2800" b="1" spc="-100" dirty="0"/>
            </a:br>
            <a:r>
              <a:rPr lang="en-US" sz="2800" b="1" spc="-100" dirty="0"/>
              <a:t>Community Schools Research and Resources</a:t>
            </a:r>
            <a:endParaRPr lang="en-US" sz="2800" dirty="0"/>
          </a:p>
        </p:txBody>
      </p:sp>
      <p:sp>
        <p:nvSpPr>
          <p:cNvPr id="3" name="Content Placeholder 2"/>
          <p:cNvSpPr>
            <a:spLocks noGrp="1"/>
          </p:cNvSpPr>
          <p:nvPr>
            <p:ph idx="1"/>
          </p:nvPr>
        </p:nvSpPr>
        <p:spPr/>
        <p:txBody>
          <a:bodyPr/>
          <a:lstStyle/>
          <a:p>
            <a:pPr lvl="0" indent="-228600" algn="just">
              <a:buClr>
                <a:srgbClr val="A9A57C"/>
              </a:buClr>
            </a:pPr>
            <a:r>
              <a:rPr lang="en-US" sz="2000" dirty="0">
                <a:solidFill>
                  <a:srgbClr val="2F2B20"/>
                </a:solidFill>
              </a:rPr>
              <a:t>On </a:t>
            </a:r>
            <a:r>
              <a:rPr lang="en-US" sz="2000" dirty="0"/>
              <a:t>pages 2 and 3 of </a:t>
            </a:r>
            <a:r>
              <a:rPr lang="en-US" sz="2000" dirty="0">
                <a:solidFill>
                  <a:srgbClr val="2F2B20"/>
                </a:solidFill>
              </a:rPr>
              <a:t>the application, you will find details about these resources: </a:t>
            </a:r>
          </a:p>
          <a:p>
            <a:pPr marL="640080" lvl="1" indent="-228600" algn="just">
              <a:buClr>
                <a:srgbClr val="9CBEBD"/>
              </a:buClr>
              <a:buFont typeface="Arial" pitchFamily="34" charset="0"/>
              <a:buChar char="•"/>
            </a:pPr>
            <a:r>
              <a:rPr lang="en-US" sz="1800" dirty="0">
                <a:solidFill>
                  <a:srgbClr val="2F2B20"/>
                </a:solidFill>
              </a:rPr>
              <a:t>Attachment B summarizes laws and regulations regarding Community Schools staffing;</a:t>
            </a:r>
          </a:p>
          <a:p>
            <a:pPr marL="640080" lvl="1" indent="-228600" algn="just">
              <a:buClr>
                <a:srgbClr val="9CBEBD"/>
              </a:buClr>
              <a:buFont typeface="Arial" pitchFamily="34" charset="0"/>
              <a:buChar char="•"/>
            </a:pPr>
            <a:r>
              <a:rPr lang="en-US" sz="1800" dirty="0"/>
              <a:t>a</a:t>
            </a:r>
            <a:r>
              <a:rPr lang="en-US" sz="1800" dirty="0">
                <a:solidFill>
                  <a:srgbClr val="FF0000"/>
                </a:solidFill>
              </a:rPr>
              <a:t> </a:t>
            </a:r>
            <a:r>
              <a:rPr lang="en-US" sz="1800" dirty="0">
                <a:solidFill>
                  <a:srgbClr val="2F2B20"/>
                </a:solidFill>
              </a:rPr>
              <a:t>link to a summary of the basic tenets of community schools and research data supporting school improvement, child health, parent engagement, and child development; </a:t>
            </a:r>
          </a:p>
          <a:p>
            <a:pPr marL="640080" lvl="1" indent="-228600" algn="just">
              <a:buClr>
                <a:srgbClr val="9CBEBD"/>
              </a:buClr>
              <a:buFont typeface="Arial" pitchFamily="34" charset="0"/>
              <a:buChar char="•"/>
            </a:pPr>
            <a:r>
              <a:rPr lang="en-US" sz="1800" dirty="0">
                <a:solidFill>
                  <a:srgbClr val="2F2B20"/>
                </a:solidFill>
              </a:rPr>
              <a:t>National Center for Community Schools’ resources:</a:t>
            </a:r>
          </a:p>
          <a:p>
            <a:pPr marL="1005840" lvl="2" algn="just">
              <a:buClr>
                <a:srgbClr val="D2CB6C"/>
              </a:buClr>
            </a:pPr>
            <a:r>
              <a:rPr lang="en-US" sz="1800" i="1" dirty="0">
                <a:solidFill>
                  <a:srgbClr val="2F2B20"/>
                </a:solidFill>
              </a:rPr>
              <a:t>Needs Assessment Toolkit</a:t>
            </a:r>
          </a:p>
          <a:p>
            <a:pPr marL="1005840" lvl="2" algn="just">
              <a:buClr>
                <a:srgbClr val="D2CB6C"/>
              </a:buClr>
            </a:pPr>
            <a:r>
              <a:rPr lang="en-US" sz="1800" i="1" dirty="0">
                <a:solidFill>
                  <a:srgbClr val="2F2B20"/>
                </a:solidFill>
              </a:rPr>
              <a:t>The Role of the Community School Site Coordinator/Director</a:t>
            </a:r>
          </a:p>
          <a:p>
            <a:pPr marL="1005840" lvl="2" algn="just">
              <a:buClr>
                <a:srgbClr val="D2CB6C"/>
              </a:buClr>
            </a:pPr>
            <a:r>
              <a:rPr lang="en-US" sz="1800" i="1" dirty="0">
                <a:solidFill>
                  <a:srgbClr val="2F2B20"/>
                </a:solidFill>
              </a:rPr>
              <a:t>Stages of Development in a Community School; and</a:t>
            </a:r>
          </a:p>
          <a:p>
            <a:pPr marL="640080" lvl="1" indent="-228600" algn="just">
              <a:buClr>
                <a:srgbClr val="9CBEBD"/>
              </a:buClr>
              <a:buFont typeface="Arial" pitchFamily="34" charset="0"/>
              <a:buChar char="•"/>
            </a:pPr>
            <a:r>
              <a:rPr lang="en-US" sz="1800" dirty="0">
                <a:solidFill>
                  <a:srgbClr val="2F2B20"/>
                </a:solidFill>
              </a:rPr>
              <a:t>Coalition of Community Schools’ resource</a:t>
            </a:r>
            <a:r>
              <a:rPr lang="en-US" sz="1800" i="1" dirty="0">
                <a:solidFill>
                  <a:srgbClr val="2F2B20"/>
                </a:solidFill>
              </a:rPr>
              <a:t>:</a:t>
            </a:r>
          </a:p>
          <a:p>
            <a:pPr marL="1005840" lvl="2" algn="just">
              <a:buClr>
                <a:srgbClr val="D2CB6C"/>
              </a:buClr>
            </a:pPr>
            <a:r>
              <a:rPr lang="en-US" sz="1800" i="1" dirty="0">
                <a:solidFill>
                  <a:srgbClr val="2F2B20"/>
                </a:solidFill>
              </a:rPr>
              <a:t>Community Schools Standards.</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22</a:t>
            </a:fld>
            <a:endParaRPr lang="en-US" dirty="0">
              <a:solidFill>
                <a:srgbClr val="004884"/>
              </a:solidFill>
            </a:endParaRPr>
          </a:p>
        </p:txBody>
      </p:sp>
    </p:spTree>
    <p:extLst>
      <p:ext uri="{BB962C8B-B14F-4D97-AF65-F5344CB8AC3E}">
        <p14:creationId xmlns:p14="http://schemas.microsoft.com/office/powerpoint/2010/main" val="2325527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
            </a:r>
            <a:br>
              <a:rPr lang="en-US" dirty="0"/>
            </a:br>
            <a:r>
              <a:rPr lang="en-US" dirty="0"/>
              <a:t>Community Schools Grant</a:t>
            </a:r>
          </a:p>
        </p:txBody>
      </p:sp>
      <p:sp>
        <p:nvSpPr>
          <p:cNvPr id="5" name="Subtitle 4"/>
          <p:cNvSpPr>
            <a:spLocks noGrp="1"/>
          </p:cNvSpPr>
          <p:nvPr>
            <p:ph type="subTitle" idx="1"/>
          </p:nvPr>
        </p:nvSpPr>
        <p:spPr/>
        <p:txBody>
          <a:bodyPr/>
          <a:lstStyle/>
          <a:p>
            <a:endParaRPr lang="en-US" dirty="0"/>
          </a:p>
          <a:p>
            <a:r>
              <a:rPr lang="en-US" sz="2800" b="1" dirty="0">
                <a:solidFill>
                  <a:schemeClr val="tx1"/>
                </a:solidFill>
              </a:rPr>
              <a:t>Submitting the Application</a:t>
            </a:r>
            <a:endParaRPr lang="en-US" sz="2800" dirty="0"/>
          </a:p>
        </p:txBody>
      </p:sp>
    </p:spTree>
    <p:extLst>
      <p:ext uri="{BB962C8B-B14F-4D97-AF65-F5344CB8AC3E}">
        <p14:creationId xmlns:p14="http://schemas.microsoft.com/office/powerpoint/2010/main" val="1370931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spc="-100" dirty="0">
                <a:solidFill>
                  <a:prstClr val="white"/>
                </a:solidFill>
              </a:rPr>
              <a:t>Questions and Answers</a:t>
            </a:r>
            <a:endParaRPr lang="en-US" sz="3200" dirty="0"/>
          </a:p>
        </p:txBody>
      </p:sp>
      <p:sp>
        <p:nvSpPr>
          <p:cNvPr id="3" name="Content Placeholder 2"/>
          <p:cNvSpPr>
            <a:spLocks noGrp="1"/>
          </p:cNvSpPr>
          <p:nvPr>
            <p:ph idx="1"/>
          </p:nvPr>
        </p:nvSpPr>
        <p:spPr/>
        <p:txBody>
          <a:bodyPr>
            <a:normAutofit fontScale="77500" lnSpcReduction="20000"/>
          </a:bodyPr>
          <a:lstStyle/>
          <a:p>
            <a:pPr algn="just"/>
            <a:r>
              <a:rPr lang="en-US" dirty="0"/>
              <a:t>Upon receipt of the CSG application, you can begin to submit questions to </a:t>
            </a:r>
            <a:r>
              <a:rPr lang="en-US" dirty="0">
                <a:hlinkClick r:id="rId2"/>
              </a:rPr>
              <a:t>OISR@nysed.gov</a:t>
            </a:r>
            <a:r>
              <a:rPr lang="en-US" dirty="0"/>
              <a:t> with the subject line reading: </a:t>
            </a:r>
            <a:r>
              <a:rPr lang="en-US" i="1" dirty="0"/>
              <a:t>CSG </a:t>
            </a:r>
            <a:r>
              <a:rPr lang="en-US" i="1" dirty="0" smtClean="0"/>
              <a:t>Application Questions.</a:t>
            </a:r>
            <a:r>
              <a:rPr lang="en-US" dirty="0" smtClean="0"/>
              <a:t> </a:t>
            </a:r>
            <a:r>
              <a:rPr lang="en-US" dirty="0"/>
              <a:t>Upon receipt of each question, OISR </a:t>
            </a:r>
            <a:r>
              <a:rPr lang="en-US" dirty="0" smtClean="0"/>
              <a:t>will provide </a:t>
            </a:r>
            <a:r>
              <a:rPr lang="en-US" dirty="0"/>
              <a:t>responses </a:t>
            </a:r>
            <a:r>
              <a:rPr lang="en-US" dirty="0" smtClean="0"/>
              <a:t>to the district in </a:t>
            </a:r>
            <a:r>
              <a:rPr lang="en-US" dirty="0"/>
              <a:t>a timely manner. </a:t>
            </a:r>
            <a:endParaRPr lang="en-US" dirty="0" smtClean="0"/>
          </a:p>
          <a:p>
            <a:pPr algn="just"/>
            <a:endParaRPr lang="en-US" dirty="0"/>
          </a:p>
          <a:p>
            <a:pPr algn="just"/>
            <a:r>
              <a:rPr lang="en-US" dirty="0" smtClean="0"/>
              <a:t>OISR </a:t>
            </a:r>
            <a:r>
              <a:rPr lang="en-US" dirty="0"/>
              <a:t>will post a Q and A document at: </a:t>
            </a:r>
            <a:r>
              <a:rPr lang="en-US" u="sng" dirty="0">
                <a:hlinkClick r:id="rId3"/>
              </a:rPr>
              <a:t>http://www.p12.nysed.gov/oisr/</a:t>
            </a:r>
            <a:r>
              <a:rPr lang="en-US" dirty="0"/>
              <a:t> no later than July 21, 2017.</a:t>
            </a:r>
          </a:p>
          <a:p>
            <a:pPr algn="just"/>
            <a:endParaRPr lang="en-US" i="1" dirty="0"/>
          </a:p>
          <a:p>
            <a:pPr algn="just"/>
            <a:r>
              <a:rPr lang="en-US" dirty="0" smtClean="0"/>
              <a:t>As </a:t>
            </a:r>
            <a:r>
              <a:rPr lang="en-US" dirty="0"/>
              <a:t>necessary, OISR will continue to update</a:t>
            </a:r>
            <a:r>
              <a:rPr lang="en-US" dirty="0">
                <a:solidFill>
                  <a:srgbClr val="FF0000"/>
                </a:solidFill>
              </a:rPr>
              <a:t> </a:t>
            </a:r>
            <a:r>
              <a:rPr lang="en-US" dirty="0"/>
              <a:t>and repost the Q and A document.</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24</a:t>
            </a:fld>
            <a:endParaRPr lang="en-US" dirty="0">
              <a:solidFill>
                <a:srgbClr val="004884"/>
              </a:solidFill>
            </a:endParaRPr>
          </a:p>
        </p:txBody>
      </p:sp>
    </p:spTree>
    <p:extLst>
      <p:ext uri="{BB962C8B-B14F-4D97-AF65-F5344CB8AC3E}">
        <p14:creationId xmlns:p14="http://schemas.microsoft.com/office/powerpoint/2010/main" val="34242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spc="-100" dirty="0"/>
              <a:t>Application Submission Instructions</a:t>
            </a:r>
            <a:endParaRPr lang="en-US" dirty="0"/>
          </a:p>
        </p:txBody>
      </p:sp>
      <p:sp>
        <p:nvSpPr>
          <p:cNvPr id="3" name="Content Placeholder 2"/>
          <p:cNvSpPr>
            <a:spLocks noGrp="1"/>
          </p:cNvSpPr>
          <p:nvPr>
            <p:ph idx="1"/>
          </p:nvPr>
        </p:nvSpPr>
        <p:spPr/>
        <p:txBody>
          <a:bodyPr>
            <a:normAutofit/>
          </a:bodyPr>
          <a:lstStyle/>
          <a:p>
            <a:pPr lvl="0" indent="-228600" algn="just">
              <a:buClr>
                <a:srgbClr val="A9A57C"/>
              </a:buClr>
            </a:pPr>
            <a:r>
              <a:rPr lang="en-US" sz="1800" dirty="0"/>
              <a:t>Each district submits one complete application package that addresses each of its Receivership schools within the application.</a:t>
            </a:r>
          </a:p>
          <a:p>
            <a:pPr lvl="0" indent="-228600" algn="just">
              <a:buClr>
                <a:srgbClr val="A9A57C"/>
              </a:buClr>
            </a:pPr>
            <a:endParaRPr lang="en-US" sz="1800" dirty="0"/>
          </a:p>
          <a:p>
            <a:pPr lvl="0" indent="-228600" algn="just">
              <a:buClr>
                <a:srgbClr val="A9A57C"/>
              </a:buClr>
            </a:pPr>
            <a:r>
              <a:rPr lang="en-US" sz="1800" dirty="0"/>
              <a:t>The Community Schools Grant Submission Checklist and the M/WBE Submission Checklist identify each document that is to be submitted in order for the application package to be considered complete. </a:t>
            </a:r>
          </a:p>
          <a:p>
            <a:pPr lvl="0" indent="-228600" algn="just">
              <a:buClr>
                <a:srgbClr val="A9A57C"/>
              </a:buClr>
            </a:pPr>
            <a:endParaRPr lang="en-US" sz="1800" dirty="0"/>
          </a:p>
          <a:p>
            <a:pPr lvl="0" indent="-228600" algn="just">
              <a:buClr>
                <a:srgbClr val="A9A57C"/>
              </a:buClr>
            </a:pPr>
            <a:r>
              <a:rPr lang="en-US" sz="1800" dirty="0"/>
              <a:t>The checklist also provides the number of copies of documents needed.</a:t>
            </a:r>
          </a:p>
          <a:p>
            <a:pPr lvl="0" indent="-228600" algn="just">
              <a:buClr>
                <a:srgbClr val="A9A57C"/>
              </a:buClr>
            </a:pPr>
            <a:endParaRPr lang="en-US" sz="1800" dirty="0"/>
          </a:p>
          <a:p>
            <a:pPr lvl="0" indent="-228600" algn="just">
              <a:buClr>
                <a:srgbClr val="A9A57C"/>
              </a:buClr>
            </a:pPr>
            <a:r>
              <a:rPr lang="en-US" sz="1800" dirty="0"/>
              <a:t>By 5:00 PM on July </a:t>
            </a:r>
            <a:r>
              <a:rPr lang="en-US" sz="1800" dirty="0" smtClean="0"/>
              <a:t>28, </a:t>
            </a:r>
            <a:r>
              <a:rPr lang="en-US" sz="1800" dirty="0"/>
              <a:t>2017,  email the complete application package to </a:t>
            </a:r>
            <a:r>
              <a:rPr lang="en-US" sz="1800" dirty="0">
                <a:hlinkClick r:id="rId2"/>
              </a:rPr>
              <a:t>OISR@nysed.gov</a:t>
            </a:r>
            <a:r>
              <a:rPr lang="en-US" sz="1800" dirty="0"/>
              <a:t> with the subject line reading: </a:t>
            </a:r>
            <a:r>
              <a:rPr lang="en-US" sz="1800" i="1" dirty="0"/>
              <a:t>CSG Application.</a:t>
            </a:r>
            <a:r>
              <a:rPr lang="en-US" sz="1800" dirty="0"/>
              <a:t> </a:t>
            </a:r>
          </a:p>
          <a:p>
            <a:pPr lvl="0" indent="-228600" algn="just">
              <a:buClr>
                <a:srgbClr val="A9A57C"/>
              </a:buClr>
            </a:pPr>
            <a:endParaRPr lang="en-US" sz="1800" dirty="0"/>
          </a:p>
          <a:p>
            <a:pPr lvl="0" indent="-228600" algn="just">
              <a:buClr>
                <a:srgbClr val="A9A57C"/>
              </a:buClr>
            </a:pPr>
            <a:r>
              <a:rPr lang="en-US" sz="1800" dirty="0"/>
              <a:t>By that same date and time, mail the required signed, hard copies to OISR, 89 Washington Avenue, 5N EB Mezzanine, Albany, NY 12234. </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25</a:t>
            </a:fld>
            <a:endParaRPr lang="en-US" dirty="0">
              <a:solidFill>
                <a:srgbClr val="004884"/>
              </a:solidFill>
            </a:endParaRPr>
          </a:p>
        </p:txBody>
      </p:sp>
    </p:spTree>
    <p:extLst>
      <p:ext uri="{BB962C8B-B14F-4D97-AF65-F5344CB8AC3E}">
        <p14:creationId xmlns:p14="http://schemas.microsoft.com/office/powerpoint/2010/main" val="3092931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spc="-100" dirty="0"/>
              <a:t>Application Submission and Review Timeline</a:t>
            </a:r>
            <a:r>
              <a:rPr lang="en-US" sz="3200" b="1" spc="-100" dirty="0"/>
              <a:t>*</a:t>
            </a:r>
            <a:r>
              <a:rPr lang="en-US" sz="3600" b="1" u="sng" spc="-100" dirty="0">
                <a:latin typeface="Calibri"/>
              </a:rPr>
              <a:t> </a:t>
            </a:r>
            <a:endParaRPr lang="en-US" dirty="0"/>
          </a:p>
        </p:txBody>
      </p:sp>
      <p:sp>
        <p:nvSpPr>
          <p:cNvPr id="3" name="Content Placeholder 2"/>
          <p:cNvSpPr>
            <a:spLocks noGrp="1"/>
          </p:cNvSpPr>
          <p:nvPr>
            <p:ph idx="1"/>
          </p:nvPr>
        </p:nvSpPr>
        <p:spPr/>
        <p:txBody>
          <a:bodyPr>
            <a:normAutofit fontScale="62500" lnSpcReduction="20000"/>
          </a:bodyPr>
          <a:lstStyle/>
          <a:p>
            <a:pPr marL="457200" lvl="1" indent="-342900" algn="just">
              <a:buClr>
                <a:srgbClr val="A9A57C"/>
              </a:buClr>
              <a:buFont typeface="Arial" pitchFamily="34" charset="0"/>
              <a:buChar char="•"/>
            </a:pPr>
            <a:endParaRPr lang="en-US" sz="2100" dirty="0"/>
          </a:p>
          <a:p>
            <a:pPr marL="457200" lvl="1" indent="-342900" algn="just">
              <a:buClr>
                <a:srgbClr val="A9A57C"/>
              </a:buClr>
              <a:buFont typeface="Arial" pitchFamily="34" charset="0"/>
              <a:buChar char="•"/>
            </a:pPr>
            <a:r>
              <a:rPr lang="en-US" sz="2100" dirty="0" smtClean="0"/>
              <a:t>Ongoing basis: </a:t>
            </a:r>
            <a:r>
              <a:rPr lang="en-US" sz="2100" dirty="0"/>
              <a:t>		</a:t>
            </a:r>
            <a:r>
              <a:rPr lang="en-US" sz="2100" dirty="0" smtClean="0"/>
              <a:t>	Districts </a:t>
            </a:r>
            <a:r>
              <a:rPr lang="en-US" sz="2100" dirty="0"/>
              <a:t>submit questions to </a:t>
            </a:r>
            <a:r>
              <a:rPr lang="en-US" sz="2100" dirty="0">
                <a:hlinkClick r:id="rId2"/>
              </a:rPr>
              <a:t>OISR@nysed.gov</a:t>
            </a:r>
            <a:r>
              <a:rPr lang="en-US" sz="2100" dirty="0"/>
              <a:t>.</a:t>
            </a:r>
          </a:p>
          <a:p>
            <a:pPr marL="457200" lvl="1" indent="-342900" algn="just">
              <a:buClr>
                <a:srgbClr val="A9A57C"/>
              </a:buClr>
              <a:buFont typeface="Arial" pitchFamily="34" charset="0"/>
              <a:buChar char="•"/>
            </a:pPr>
            <a:endParaRPr lang="en-US" sz="2100" dirty="0"/>
          </a:p>
          <a:p>
            <a:pPr marL="457200" lvl="1" indent="-342900" algn="just">
              <a:buClr>
                <a:srgbClr val="A9A57C"/>
              </a:buClr>
              <a:buFont typeface="Arial" pitchFamily="34" charset="0"/>
              <a:buChar char="•"/>
            </a:pPr>
            <a:endParaRPr lang="en-US" sz="2100" dirty="0"/>
          </a:p>
          <a:p>
            <a:pPr marL="457200" lvl="1" indent="-342900" algn="just">
              <a:buClr>
                <a:srgbClr val="A9A57C"/>
              </a:buClr>
              <a:buFont typeface="Arial" pitchFamily="34" charset="0"/>
              <a:buChar char="•"/>
            </a:pPr>
            <a:r>
              <a:rPr lang="en-US" sz="2100" dirty="0"/>
              <a:t>No later than July </a:t>
            </a:r>
            <a:r>
              <a:rPr lang="en-US" sz="2100" dirty="0" smtClean="0"/>
              <a:t>21, </a:t>
            </a:r>
            <a:r>
              <a:rPr lang="en-US" sz="2100" dirty="0"/>
              <a:t>2017: 		OISR posts Q and A document at: 						</a:t>
            </a:r>
            <a:r>
              <a:rPr lang="en-US" sz="2100" dirty="0">
                <a:hlinkClick r:id="rId3"/>
              </a:rPr>
              <a:t>http://www.p12.nysed.gov/oisr/</a:t>
            </a:r>
            <a:r>
              <a:rPr lang="en-US" sz="2100" dirty="0"/>
              <a:t>.</a:t>
            </a:r>
          </a:p>
          <a:p>
            <a:pPr marL="457200" lvl="1" indent="-342900" algn="just">
              <a:buClr>
                <a:srgbClr val="A9A57C"/>
              </a:buClr>
              <a:buFont typeface="Arial" pitchFamily="34" charset="0"/>
              <a:buChar char="•"/>
            </a:pPr>
            <a:endParaRPr lang="en-US" sz="2100" dirty="0"/>
          </a:p>
          <a:p>
            <a:pPr marL="457200" lvl="1" indent="-342900" algn="just">
              <a:buClr>
                <a:srgbClr val="A9A57C"/>
              </a:buClr>
              <a:buFont typeface="Arial" pitchFamily="34" charset="0"/>
              <a:buChar char="•"/>
            </a:pPr>
            <a:endParaRPr lang="en-US" sz="2100" dirty="0"/>
          </a:p>
          <a:p>
            <a:pPr marL="457200" lvl="1" indent="-342900" algn="just">
              <a:buClr>
                <a:srgbClr val="A9A57C"/>
              </a:buClr>
              <a:buFont typeface="Arial" pitchFamily="34" charset="0"/>
              <a:buChar char="•"/>
            </a:pPr>
            <a:r>
              <a:rPr lang="en-US" sz="2100" dirty="0"/>
              <a:t>By 5:00 PM on July </a:t>
            </a:r>
            <a:r>
              <a:rPr lang="en-US" sz="2100" dirty="0" smtClean="0"/>
              <a:t>28, </a:t>
            </a:r>
            <a:r>
              <a:rPr lang="en-US" sz="2100" dirty="0"/>
              <a:t>2017: 		Districts email a complete application package 					to </a:t>
            </a:r>
            <a:r>
              <a:rPr lang="en-US" sz="2100" dirty="0">
                <a:hlinkClick r:id="rId2"/>
              </a:rPr>
              <a:t>OISR@nysed.gov</a:t>
            </a:r>
            <a:r>
              <a:rPr lang="en-US" sz="2100" dirty="0"/>
              <a:t>, AND mail one hard copy 					to OISR.</a:t>
            </a:r>
          </a:p>
          <a:p>
            <a:pPr marL="457200" lvl="1" indent="-342900" algn="just">
              <a:buClr>
                <a:srgbClr val="A9A57C"/>
              </a:buClr>
              <a:buFont typeface="Arial" pitchFamily="34" charset="0"/>
              <a:buChar char="•"/>
            </a:pPr>
            <a:endParaRPr lang="en-US" sz="2100" u="sng" dirty="0"/>
          </a:p>
          <a:p>
            <a:pPr marL="457200" lvl="1" indent="-342900" algn="just">
              <a:buClr>
                <a:srgbClr val="A9A57C"/>
              </a:buClr>
              <a:buFont typeface="Arial" pitchFamily="34" charset="0"/>
              <a:buChar char="•"/>
            </a:pPr>
            <a:endParaRPr lang="en-US" sz="2100" u="sng" dirty="0"/>
          </a:p>
          <a:p>
            <a:pPr marL="457200" lvl="1" indent="-342900" algn="just">
              <a:buClr>
                <a:srgbClr val="A9A57C"/>
              </a:buClr>
              <a:buFont typeface="Arial" pitchFamily="34" charset="0"/>
              <a:buChar char="•"/>
            </a:pPr>
            <a:r>
              <a:rPr lang="en-US" sz="2100" dirty="0"/>
              <a:t>Beginning July </a:t>
            </a:r>
            <a:r>
              <a:rPr lang="en-US" sz="2100" dirty="0" smtClean="0"/>
              <a:t>31, </a:t>
            </a:r>
            <a:r>
              <a:rPr lang="en-US" sz="2100" dirty="0"/>
              <a:t>2017: 		NYSED staff  review applications. </a:t>
            </a:r>
          </a:p>
          <a:p>
            <a:pPr marL="457200" lvl="1" indent="-342900" algn="just">
              <a:buClr>
                <a:srgbClr val="A9A57C"/>
              </a:buClr>
              <a:buFont typeface="Arial" pitchFamily="34" charset="0"/>
              <a:buChar char="•"/>
            </a:pPr>
            <a:endParaRPr lang="en-US" sz="2100" dirty="0"/>
          </a:p>
          <a:p>
            <a:pPr marL="457200" lvl="1" indent="-342900" algn="just">
              <a:buClr>
                <a:srgbClr val="A9A57C"/>
              </a:buClr>
              <a:buFont typeface="Arial" pitchFamily="34" charset="0"/>
              <a:buChar char="•"/>
            </a:pPr>
            <a:endParaRPr lang="en-US" sz="2100" dirty="0"/>
          </a:p>
          <a:p>
            <a:pPr marL="457200" lvl="1" indent="-342900" algn="just">
              <a:buClr>
                <a:srgbClr val="A9A57C"/>
              </a:buClr>
              <a:buFont typeface="Arial" pitchFamily="34" charset="0"/>
              <a:buChar char="•"/>
            </a:pPr>
            <a:r>
              <a:rPr lang="en-US" sz="2100" dirty="0"/>
              <a:t>August 1, 2017: 			2017-18 </a:t>
            </a:r>
            <a:r>
              <a:rPr lang="en-US" sz="2100" dirty="0">
                <a:solidFill>
                  <a:srgbClr val="2F2B20"/>
                </a:solidFill>
              </a:rPr>
              <a:t>Implementation period begins. </a:t>
            </a:r>
            <a:r>
              <a:rPr lang="en-US" sz="2100" dirty="0">
                <a:solidFill>
                  <a:srgbClr val="FF0000"/>
                </a:solidFill>
              </a:rPr>
              <a:t> </a:t>
            </a:r>
          </a:p>
          <a:p>
            <a:pPr marL="457200" lvl="1" indent="-342900" algn="just">
              <a:buClr>
                <a:srgbClr val="A9A57C"/>
              </a:buClr>
              <a:buFont typeface="Arial" pitchFamily="34" charset="0"/>
              <a:buChar char="•"/>
            </a:pPr>
            <a:endParaRPr lang="en-US" sz="2000" dirty="0">
              <a:solidFill>
                <a:srgbClr val="FF0000"/>
              </a:solidFill>
            </a:endParaRPr>
          </a:p>
          <a:p>
            <a:pPr marL="457200" lvl="1" indent="-342900" algn="just">
              <a:buClr>
                <a:srgbClr val="A9A57C"/>
              </a:buClr>
              <a:buFont typeface="Arial" pitchFamily="34" charset="0"/>
              <a:buChar char="•"/>
            </a:pPr>
            <a:endParaRPr lang="en-US" sz="2000" dirty="0">
              <a:solidFill>
                <a:srgbClr val="FF0000"/>
              </a:solidFill>
            </a:endParaRPr>
          </a:p>
          <a:p>
            <a:pPr marL="457200" lvl="1" indent="-342900" algn="just">
              <a:buClr>
                <a:srgbClr val="A9A57C"/>
              </a:buClr>
              <a:buFont typeface="Arial" pitchFamily="34" charset="0"/>
              <a:buChar char="•"/>
            </a:pPr>
            <a:endParaRPr lang="en-US" sz="2000" dirty="0">
              <a:solidFill>
                <a:srgbClr val="2F2B20"/>
              </a:solidFill>
            </a:endParaRPr>
          </a:p>
          <a:p>
            <a:pPr marL="114300" lvl="1" indent="0" algn="just">
              <a:buClr>
                <a:srgbClr val="A9A57C"/>
              </a:buClr>
              <a:buNone/>
            </a:pPr>
            <a:r>
              <a:rPr lang="en-US" sz="2100" dirty="0">
                <a:solidFill>
                  <a:srgbClr val="2F2B20"/>
                </a:solidFill>
              </a:rPr>
              <a:t>*This timeline is tentative and subject to change. </a:t>
            </a:r>
          </a:p>
          <a:p>
            <a:pPr marL="114300" lvl="1" indent="0">
              <a:buClr>
                <a:srgbClr val="A9A57C"/>
              </a:buClr>
              <a:buNone/>
            </a:pPr>
            <a:endParaRPr lang="en-US" sz="1800" dirty="0">
              <a:solidFill>
                <a:srgbClr val="2F2B20"/>
              </a:solidFill>
              <a:latin typeface="Calibri"/>
            </a:endParaRP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26</a:t>
            </a:fld>
            <a:endParaRPr lang="en-US" dirty="0">
              <a:solidFill>
                <a:srgbClr val="004884"/>
              </a:solidFill>
            </a:endParaRPr>
          </a:p>
        </p:txBody>
      </p:sp>
    </p:spTree>
    <p:extLst>
      <p:ext uri="{BB962C8B-B14F-4D97-AF65-F5344CB8AC3E}">
        <p14:creationId xmlns:p14="http://schemas.microsoft.com/office/powerpoint/2010/main" val="3011452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white"/>
                </a:solidFill>
              </a:rPr>
              <a:t>Reporting Requirements</a:t>
            </a:r>
            <a:endParaRPr lang="en-US" dirty="0"/>
          </a:p>
        </p:txBody>
      </p:sp>
      <p:sp>
        <p:nvSpPr>
          <p:cNvPr id="3" name="Content Placeholder 2"/>
          <p:cNvSpPr>
            <a:spLocks noGrp="1"/>
          </p:cNvSpPr>
          <p:nvPr>
            <p:ph idx="1"/>
          </p:nvPr>
        </p:nvSpPr>
        <p:spPr/>
        <p:txBody>
          <a:bodyPr>
            <a:normAutofit lnSpcReduction="10000"/>
          </a:bodyPr>
          <a:lstStyle/>
          <a:p>
            <a:pPr lvl="0" algn="just"/>
            <a:r>
              <a:rPr lang="en-US" sz="1800" dirty="0">
                <a:solidFill>
                  <a:srgbClr val="002C51"/>
                </a:solidFill>
              </a:rPr>
              <a:t>All Persistently Struggling or Struggling Schools, regardless of the plan implemented or funding received, are required by Education Law 211-f to provide a quarterly report to the board of education, the Commissioner and the Board of Regents.</a:t>
            </a:r>
          </a:p>
          <a:p>
            <a:pPr lvl="0" algn="just"/>
            <a:endParaRPr lang="en-US" sz="1800" dirty="0">
              <a:solidFill>
                <a:srgbClr val="002C51"/>
              </a:solidFill>
            </a:endParaRPr>
          </a:p>
          <a:p>
            <a:pPr lvl="0" algn="just"/>
            <a:r>
              <a:rPr lang="en-US" sz="1800" dirty="0">
                <a:solidFill>
                  <a:srgbClr val="002C51"/>
                </a:solidFill>
              </a:rPr>
              <a:t>CR §100.19 requires that Community School Grant awardees submit quarterly written reports to the Commissioner containing specific information about the progress of the planning, implementation, and operations of the </a:t>
            </a:r>
            <a:r>
              <a:rPr lang="en-US" sz="1800" dirty="0" smtClean="0">
                <a:solidFill>
                  <a:srgbClr val="002C51"/>
                </a:solidFill>
              </a:rPr>
              <a:t>Community Schools </a:t>
            </a:r>
            <a:r>
              <a:rPr lang="en-US" sz="1800" dirty="0">
                <a:solidFill>
                  <a:srgbClr val="002C51"/>
                </a:solidFill>
              </a:rPr>
              <a:t>G</a:t>
            </a:r>
            <a:r>
              <a:rPr lang="en-US" sz="1800" dirty="0" smtClean="0">
                <a:solidFill>
                  <a:srgbClr val="002C51"/>
                </a:solidFill>
              </a:rPr>
              <a:t>rant </a:t>
            </a:r>
            <a:r>
              <a:rPr lang="en-US" sz="1800" dirty="0">
                <a:solidFill>
                  <a:srgbClr val="002C51"/>
                </a:solidFill>
              </a:rPr>
              <a:t>as well as other requirements, including holding public meetings and providing written notices and communications.</a:t>
            </a:r>
          </a:p>
          <a:p>
            <a:pPr lvl="0" algn="just"/>
            <a:endParaRPr lang="en-US" sz="1800" dirty="0">
              <a:solidFill>
                <a:srgbClr val="002C51"/>
              </a:solidFill>
            </a:endParaRPr>
          </a:p>
          <a:p>
            <a:pPr lvl="0" algn="just"/>
            <a:r>
              <a:rPr lang="en-US" sz="1800" dirty="0">
                <a:solidFill>
                  <a:srgbClr val="002C51"/>
                </a:solidFill>
              </a:rPr>
              <a:t>Following approval of CSG applications, OISR will provide details about the submission of quarterly reports.  OISR is considering revising its existing Receivership quarterly report template to include a section specific to the Community Schools Grant. The template will be mailed to Superintendents and posted at: </a:t>
            </a:r>
            <a:r>
              <a:rPr lang="en-US" sz="1800" dirty="0">
                <a:solidFill>
                  <a:srgbClr val="002C51"/>
                </a:solidFill>
                <a:hlinkClick r:id="rId2"/>
              </a:rPr>
              <a:t>http://www.p12.nysed.gov/oisr/</a:t>
            </a:r>
            <a:r>
              <a:rPr lang="en-US" sz="1800" dirty="0">
                <a:solidFill>
                  <a:srgbClr val="002C51"/>
                </a:solidFill>
              </a:rPr>
              <a:t>. </a:t>
            </a:r>
          </a:p>
          <a:p>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27</a:t>
            </a:fld>
            <a:endParaRPr lang="en-US" dirty="0">
              <a:solidFill>
                <a:srgbClr val="004884"/>
              </a:solidFill>
            </a:endParaRPr>
          </a:p>
        </p:txBody>
      </p:sp>
    </p:spTree>
    <p:extLst>
      <p:ext uri="{BB962C8B-B14F-4D97-AF65-F5344CB8AC3E}">
        <p14:creationId xmlns:p14="http://schemas.microsoft.com/office/powerpoint/2010/main" val="1477229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14300" lvl="0">
              <a:spcBef>
                <a:spcPct val="20000"/>
              </a:spcBef>
            </a:pPr>
            <a:r>
              <a:rPr lang="en-US" sz="2800" dirty="0">
                <a:solidFill>
                  <a:srgbClr val="2F2B20"/>
                </a:solidFill>
                <a:latin typeface="Calibri"/>
                <a:ea typeface="+mn-ea"/>
                <a:cs typeface="+mn-cs"/>
              </a:rPr>
              <a:t/>
            </a:r>
            <a:br>
              <a:rPr lang="en-US" sz="2800" dirty="0">
                <a:solidFill>
                  <a:srgbClr val="2F2B20"/>
                </a:solidFill>
                <a:latin typeface="Calibri"/>
                <a:ea typeface="+mn-ea"/>
                <a:cs typeface="+mn-cs"/>
              </a:rPr>
            </a:br>
            <a:r>
              <a:rPr lang="en-US" sz="2800" dirty="0">
                <a:solidFill>
                  <a:srgbClr val="2F2B20"/>
                </a:solidFill>
                <a:latin typeface="+mn-lt"/>
                <a:ea typeface="+mn-ea"/>
                <a:cs typeface="+mn-cs"/>
              </a:rPr>
              <a:t>Thank You for Your Participation!</a:t>
            </a:r>
            <a:br>
              <a:rPr lang="en-US" sz="2800" dirty="0">
                <a:solidFill>
                  <a:srgbClr val="2F2B20"/>
                </a:solidFill>
                <a:latin typeface="+mn-lt"/>
                <a:ea typeface="+mn-ea"/>
                <a:cs typeface="+mn-cs"/>
              </a:rPr>
            </a:br>
            <a:r>
              <a:rPr lang="en-US" sz="1800" b="0" dirty="0">
                <a:latin typeface="+mn-lt"/>
                <a:ea typeface="+mn-ea"/>
                <a:cs typeface="+mn-cs"/>
              </a:rPr>
              <a:t>Ira Schwartz, Assistant Commissioner, Office of Accountability </a:t>
            </a:r>
            <a:br>
              <a:rPr lang="en-US" sz="1800" b="0" dirty="0">
                <a:latin typeface="+mn-lt"/>
                <a:ea typeface="+mn-ea"/>
                <a:cs typeface="+mn-cs"/>
              </a:rPr>
            </a:br>
            <a:endParaRPr lang="en-US" dirty="0">
              <a:latin typeface="+mn-lt"/>
            </a:endParaRPr>
          </a:p>
        </p:txBody>
      </p:sp>
      <p:sp>
        <p:nvSpPr>
          <p:cNvPr id="3" name="Subtitle 2"/>
          <p:cNvSpPr>
            <a:spLocks noGrp="1"/>
          </p:cNvSpPr>
          <p:nvPr>
            <p:ph type="subTitle" idx="1"/>
          </p:nvPr>
        </p:nvSpPr>
        <p:spPr>
          <a:xfrm>
            <a:off x="1371600" y="3352800"/>
            <a:ext cx="6400800" cy="2286000"/>
          </a:xfrm>
        </p:spPr>
        <p:txBody>
          <a:bodyPr>
            <a:normAutofit fontScale="85000" lnSpcReduction="10000"/>
          </a:bodyPr>
          <a:lstStyle/>
          <a:p>
            <a:pPr marL="114300" lvl="0">
              <a:buClr>
                <a:srgbClr val="A9A57C"/>
              </a:buClr>
            </a:pPr>
            <a:r>
              <a:rPr lang="en-US" sz="1800" dirty="0">
                <a:solidFill>
                  <a:schemeClr val="tx1"/>
                </a:solidFill>
              </a:rPr>
              <a:t>Office of Innovation and School Reform staff:</a:t>
            </a:r>
          </a:p>
          <a:p>
            <a:pPr marL="114300" lvl="0">
              <a:buClr>
                <a:srgbClr val="A9A57C"/>
              </a:buClr>
            </a:pPr>
            <a:r>
              <a:rPr lang="en-US" sz="1800" dirty="0">
                <a:solidFill>
                  <a:srgbClr val="2F2B20"/>
                </a:solidFill>
              </a:rPr>
              <a:t>LoriAnn Curtin</a:t>
            </a:r>
          </a:p>
          <a:p>
            <a:pPr marL="114300" lvl="0">
              <a:buClr>
                <a:srgbClr val="A9A57C"/>
              </a:buClr>
            </a:pPr>
            <a:r>
              <a:rPr lang="en-US" sz="1800" dirty="0">
                <a:solidFill>
                  <a:srgbClr val="2F2B20"/>
                </a:solidFill>
              </a:rPr>
              <a:t>Tracey Johnson</a:t>
            </a:r>
          </a:p>
          <a:p>
            <a:pPr marL="114300" lvl="0">
              <a:buClr>
                <a:srgbClr val="A9A57C"/>
              </a:buClr>
            </a:pPr>
            <a:r>
              <a:rPr lang="en-US" sz="1800" dirty="0">
                <a:solidFill>
                  <a:srgbClr val="2F2B20"/>
                </a:solidFill>
              </a:rPr>
              <a:t>Barbara Moscinski</a:t>
            </a:r>
          </a:p>
          <a:p>
            <a:pPr marL="114300" lvl="0">
              <a:buClr>
                <a:srgbClr val="A9A57C"/>
              </a:buClr>
            </a:pPr>
            <a:r>
              <a:rPr lang="en-US" sz="1800" dirty="0">
                <a:solidFill>
                  <a:srgbClr val="2F2B20"/>
                </a:solidFill>
              </a:rPr>
              <a:t>Antonio Parente</a:t>
            </a:r>
          </a:p>
          <a:p>
            <a:pPr marL="114300" lvl="0">
              <a:buClr>
                <a:srgbClr val="A9A57C"/>
              </a:buClr>
            </a:pPr>
            <a:r>
              <a:rPr lang="en-US" sz="1800" dirty="0">
                <a:solidFill>
                  <a:srgbClr val="2F2B20"/>
                </a:solidFill>
              </a:rPr>
              <a:t>Sonia Sra</a:t>
            </a:r>
          </a:p>
          <a:p>
            <a:pPr marL="114300" lvl="0">
              <a:buClr>
                <a:srgbClr val="A9A57C"/>
              </a:buClr>
            </a:pPr>
            <a:endParaRPr lang="en-US" sz="1800" dirty="0">
              <a:solidFill>
                <a:srgbClr val="2F2B20"/>
              </a:solidFill>
            </a:endParaRPr>
          </a:p>
          <a:p>
            <a:pPr marL="114300" lvl="0">
              <a:buClr>
                <a:srgbClr val="A9A57C"/>
              </a:buClr>
            </a:pPr>
            <a:r>
              <a:rPr lang="en-US" sz="1800" dirty="0">
                <a:solidFill>
                  <a:srgbClr val="2F2B20"/>
                </a:solidFill>
                <a:hlinkClick r:id="rId2"/>
              </a:rPr>
              <a:t>OISR@nysed.gov</a:t>
            </a:r>
            <a:r>
              <a:rPr lang="en-US" sz="1800" dirty="0">
                <a:solidFill>
                  <a:srgbClr val="2F2B20"/>
                </a:solidFill>
              </a:rPr>
              <a:t>; (518) 473-8852; </a:t>
            </a:r>
            <a:r>
              <a:rPr lang="en-US" sz="1800" dirty="0">
                <a:solidFill>
                  <a:srgbClr val="2F2B20"/>
                </a:solidFill>
                <a:hlinkClick r:id="rId3"/>
              </a:rPr>
              <a:t>http://www.p12.nysed.gov/oisr/</a:t>
            </a:r>
            <a:r>
              <a:rPr lang="en-US" sz="1800" dirty="0">
                <a:solidFill>
                  <a:srgbClr val="2F2B20"/>
                </a:solidFill>
              </a:rPr>
              <a:t> </a:t>
            </a:r>
          </a:p>
          <a:p>
            <a:pPr marL="114300" lvl="0">
              <a:buClr>
                <a:srgbClr val="A9A57C"/>
              </a:buClr>
            </a:pPr>
            <a:endParaRPr lang="en-US" sz="1800" dirty="0">
              <a:solidFill>
                <a:srgbClr val="2F2B20"/>
              </a:solidFill>
            </a:endParaRPr>
          </a:p>
          <a:p>
            <a:endParaRPr lang="en-US" dirty="0"/>
          </a:p>
        </p:txBody>
      </p:sp>
    </p:spTree>
    <p:extLst>
      <p:ext uri="{BB962C8B-B14F-4D97-AF65-F5344CB8AC3E}">
        <p14:creationId xmlns:p14="http://schemas.microsoft.com/office/powerpoint/2010/main" val="2197982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spc="-100" dirty="0"/>
              <a:t>2016-2017 Budget Appropriation Bill</a:t>
            </a:r>
            <a:br>
              <a:rPr lang="en-US" sz="3200" b="1" spc="-100" dirty="0"/>
            </a:br>
            <a:r>
              <a:rPr lang="en-US" sz="3200" b="1" spc="-100" dirty="0"/>
              <a:t>(Chapter 53 of the Laws of 2016)</a:t>
            </a:r>
            <a:endParaRPr lang="en-US" dirty="0"/>
          </a:p>
        </p:txBody>
      </p:sp>
      <p:sp>
        <p:nvSpPr>
          <p:cNvPr id="3" name="Content Placeholder 2"/>
          <p:cNvSpPr>
            <a:spLocks noGrp="1"/>
          </p:cNvSpPr>
          <p:nvPr>
            <p:ph idx="1"/>
          </p:nvPr>
        </p:nvSpPr>
        <p:spPr/>
        <p:txBody>
          <a:bodyPr>
            <a:normAutofit/>
          </a:bodyPr>
          <a:lstStyle/>
          <a:p>
            <a:r>
              <a:rPr lang="en-US" sz="1600" b="1" dirty="0"/>
              <a:t>$75,000,000 appropriation:</a:t>
            </a:r>
          </a:p>
          <a:p>
            <a:pPr lvl="1">
              <a:buFont typeface="Wingdings" panose="05000000000000000000" pitchFamily="2" charset="2"/>
              <a:buChar char="§"/>
            </a:pPr>
            <a:r>
              <a:rPr lang="en-US" sz="1400" dirty="0"/>
              <a:t>$50,000,000 for operating costs</a:t>
            </a:r>
          </a:p>
          <a:p>
            <a:pPr lvl="1">
              <a:buFont typeface="Wingdings" panose="05000000000000000000" pitchFamily="2" charset="2"/>
              <a:buChar char="§"/>
            </a:pPr>
            <a:r>
              <a:rPr lang="en-US" sz="1400" dirty="0"/>
              <a:t>$25,000,000 for capital costs</a:t>
            </a:r>
          </a:p>
          <a:p>
            <a:endParaRPr lang="en-US" sz="1600" dirty="0"/>
          </a:p>
          <a:p>
            <a:pPr algn="just"/>
            <a:r>
              <a:rPr lang="en-US" sz="1600" b="1" dirty="0"/>
              <a:t>Purpose:</a:t>
            </a:r>
            <a:r>
              <a:rPr lang="en-US" sz="1600" dirty="0"/>
              <a:t> to establish Community Schools Grants for eligible school districts with schools designated as either Struggling Schools (SS) or Persistently Struggling Schools (PSS) by the Commissioner (Ed Law §211-f(1)(a) or (b)) throughout the 2016-2017 </a:t>
            </a:r>
            <a:r>
              <a:rPr lang="en-US" sz="1600" dirty="0" smtClean="0"/>
              <a:t>school year.</a:t>
            </a:r>
            <a:endParaRPr lang="en-US" sz="1600" dirty="0"/>
          </a:p>
          <a:p>
            <a:pPr algn="just"/>
            <a:endParaRPr lang="en-US" sz="1600" dirty="0"/>
          </a:p>
          <a:p>
            <a:pPr algn="just"/>
            <a:r>
              <a:rPr lang="en-US" sz="1600" b="1" dirty="0"/>
              <a:t>Funding: </a:t>
            </a:r>
            <a:r>
              <a:rPr lang="en-US" sz="1600" dirty="0"/>
              <a:t>2017-18 Implementation Period</a:t>
            </a:r>
            <a:r>
              <a:rPr lang="en-US" sz="1600" b="1" dirty="0"/>
              <a:t>: </a:t>
            </a:r>
            <a:r>
              <a:rPr lang="en-US" sz="1600" dirty="0"/>
              <a:t>August 1, 2017 – June 30, 2018 to support 72 SS/PSS within 11 school districts, including the University of Rochester as the EPO for East Upper and East Lower School. </a:t>
            </a:r>
            <a:endParaRPr lang="en-US" sz="1600" dirty="0" smtClean="0"/>
          </a:p>
          <a:p>
            <a:pPr algn="just"/>
            <a:endParaRPr lang="en-US" sz="1600" dirty="0"/>
          </a:p>
          <a:p>
            <a:pPr algn="just"/>
            <a:r>
              <a:rPr lang="en-US" sz="1600" b="1" dirty="0"/>
              <a:t>Access to funds:</a:t>
            </a:r>
            <a:r>
              <a:rPr lang="en-US" sz="1600" dirty="0"/>
              <a:t> Eligible school districts apply to the New York State Education Department for  Community Schools Grants to transform SS and PSS into community hubs to deliver services to students and families.</a:t>
            </a:r>
          </a:p>
          <a:p>
            <a:endParaRPr lang="en-US" sz="1600"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3</a:t>
            </a:fld>
            <a:endParaRPr lang="en-US" dirty="0">
              <a:solidFill>
                <a:srgbClr val="004884"/>
              </a:solidFill>
            </a:endParaRPr>
          </a:p>
        </p:txBody>
      </p:sp>
    </p:spTree>
    <p:extLst>
      <p:ext uri="{BB962C8B-B14F-4D97-AF65-F5344CB8AC3E}">
        <p14:creationId xmlns:p14="http://schemas.microsoft.com/office/powerpoint/2010/main" val="186224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r>
            <a:br>
              <a:rPr lang="en-US" dirty="0"/>
            </a:br>
            <a:r>
              <a:rPr lang="en-US" dirty="0"/>
              <a:t>CR §100.19 Amendment</a:t>
            </a:r>
            <a:br>
              <a:rPr lang="en-US" dirty="0"/>
            </a:br>
            <a:endParaRPr lang="en-US" dirty="0"/>
          </a:p>
        </p:txBody>
      </p:sp>
      <p:sp>
        <p:nvSpPr>
          <p:cNvPr id="3" name="Content Placeholder 2"/>
          <p:cNvSpPr>
            <a:spLocks noGrp="1"/>
          </p:cNvSpPr>
          <p:nvPr>
            <p:ph idx="1"/>
          </p:nvPr>
        </p:nvSpPr>
        <p:spPr/>
        <p:txBody>
          <a:bodyPr>
            <a:normAutofit/>
          </a:bodyPr>
          <a:lstStyle/>
          <a:p>
            <a:pPr algn="just"/>
            <a:endParaRPr lang="en-US" sz="1800" dirty="0"/>
          </a:p>
          <a:p>
            <a:pPr algn="just"/>
            <a:r>
              <a:rPr lang="en-US" sz="1800" dirty="0"/>
              <a:t>At its October 2016 meeting, the Board of Regents adopted a proposed amendment to CR §100.19 relating to Community Schools Grants and the definition of community schools in order to implement Education Law §211-f and Chapter 53 of the Laws of 2016.</a:t>
            </a:r>
          </a:p>
          <a:p>
            <a:pPr algn="just"/>
            <a:endParaRPr lang="en-US" sz="1800" dirty="0"/>
          </a:p>
          <a:p>
            <a:pPr algn="just"/>
            <a:r>
              <a:rPr lang="en-US" sz="1800" dirty="0"/>
              <a:t>The amendment requires that all applications for funding include detailed plans and timelines for ensuring substantial parent, teacher, and community engagement in the planning, implementation and operations of the community school. </a:t>
            </a:r>
          </a:p>
          <a:p>
            <a:pPr algn="just"/>
            <a:endParaRPr lang="en-US" sz="1800" dirty="0"/>
          </a:p>
          <a:p>
            <a:pPr algn="just"/>
            <a:r>
              <a:rPr lang="en-US" sz="1800" dirty="0"/>
              <a:t>The Regents item for this amendment is posted at: </a:t>
            </a:r>
            <a:r>
              <a:rPr lang="en-US" sz="1800" dirty="0">
                <a:hlinkClick r:id="rId2"/>
              </a:rPr>
              <a:t>http://www.regents.nysed.gov/common/regents/files/1016brca6.pdf</a:t>
            </a:r>
            <a:r>
              <a:rPr lang="en-US" sz="1800" dirty="0"/>
              <a:t> </a:t>
            </a:r>
          </a:p>
          <a:p>
            <a:endParaRPr lang="en-US" sz="1600"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4</a:t>
            </a:fld>
            <a:endParaRPr lang="en-US" dirty="0">
              <a:solidFill>
                <a:srgbClr val="004884"/>
              </a:solidFill>
            </a:endParaRPr>
          </a:p>
        </p:txBody>
      </p:sp>
    </p:spTree>
    <p:extLst>
      <p:ext uri="{BB962C8B-B14F-4D97-AF65-F5344CB8AC3E}">
        <p14:creationId xmlns:p14="http://schemas.microsoft.com/office/powerpoint/2010/main" val="2226537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lstStyle/>
          <a:p>
            <a:r>
              <a:rPr lang="en-US" dirty="0"/>
              <a:t/>
            </a:r>
            <a:br>
              <a:rPr lang="en-US" dirty="0"/>
            </a:br>
            <a:r>
              <a:rPr lang="en-US" dirty="0"/>
              <a:t>Community Schools Grant</a:t>
            </a:r>
          </a:p>
        </p:txBody>
      </p:sp>
      <p:sp>
        <p:nvSpPr>
          <p:cNvPr id="3" name="Subtitle 2"/>
          <p:cNvSpPr>
            <a:spLocks noGrp="1"/>
          </p:cNvSpPr>
          <p:nvPr>
            <p:ph type="subTitle" idx="1"/>
          </p:nvPr>
        </p:nvSpPr>
        <p:spPr>
          <a:xfrm>
            <a:off x="1371600" y="3886201"/>
            <a:ext cx="6400800" cy="1143000"/>
          </a:xfrm>
        </p:spPr>
        <p:txBody>
          <a:bodyPr>
            <a:normAutofit fontScale="55000" lnSpcReduction="20000"/>
          </a:bodyPr>
          <a:lstStyle/>
          <a:p>
            <a:endParaRPr lang="en-US" sz="4000" dirty="0"/>
          </a:p>
          <a:p>
            <a:endParaRPr lang="en-US" sz="4300" b="1" dirty="0">
              <a:solidFill>
                <a:schemeClr val="tx1"/>
              </a:solidFill>
            </a:endParaRPr>
          </a:p>
          <a:p>
            <a:r>
              <a:rPr lang="en-US" sz="4300" b="1" dirty="0">
                <a:solidFill>
                  <a:schemeClr val="tx1"/>
                </a:solidFill>
              </a:rPr>
              <a:t>Allocations and Use of Grant Funds</a:t>
            </a:r>
          </a:p>
        </p:txBody>
      </p:sp>
    </p:spTree>
    <p:extLst>
      <p:ext uri="{BB962C8B-B14F-4D97-AF65-F5344CB8AC3E}">
        <p14:creationId xmlns:p14="http://schemas.microsoft.com/office/powerpoint/2010/main" val="175736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Eligibility and District Allocations</a:t>
            </a:r>
          </a:p>
        </p:txBody>
      </p:sp>
      <p:sp>
        <p:nvSpPr>
          <p:cNvPr id="3" name="Content Placeholder 2"/>
          <p:cNvSpPr>
            <a:spLocks noGrp="1"/>
          </p:cNvSpPr>
          <p:nvPr>
            <p:ph idx="1"/>
          </p:nvPr>
        </p:nvSpPr>
        <p:spPr/>
        <p:txBody>
          <a:bodyPr>
            <a:normAutofit lnSpcReduction="10000"/>
          </a:bodyPr>
          <a:lstStyle/>
          <a:p>
            <a:pPr lvl="0" indent="-228600" algn="just">
              <a:buClr>
                <a:srgbClr val="A9A57C"/>
              </a:buClr>
              <a:defRPr/>
            </a:pPr>
            <a:r>
              <a:rPr lang="en-US" altLang="en-US" sz="2400" dirty="0">
                <a:solidFill>
                  <a:srgbClr val="2F2B20"/>
                </a:solidFill>
              </a:rPr>
              <a:t>Eligible districts </a:t>
            </a:r>
            <a:r>
              <a:rPr lang="en-US" altLang="en-US" sz="2400" dirty="0"/>
              <a:t>are those that have schools designated by the Commissioner </a:t>
            </a:r>
            <a:r>
              <a:rPr lang="en-US" altLang="en-US" sz="2400" dirty="0">
                <a:solidFill>
                  <a:srgbClr val="2F2B20"/>
                </a:solidFill>
              </a:rPr>
              <a:t>as either Struggling or Persistently Struggling (Ed Law §211-f(1)(a) or (b)) throughout the 2016-2017 school year.</a:t>
            </a:r>
          </a:p>
          <a:p>
            <a:pPr lvl="0" indent="-228600" algn="just">
              <a:buClr>
                <a:srgbClr val="A9A57C"/>
              </a:buClr>
              <a:defRPr/>
            </a:pPr>
            <a:endParaRPr lang="en-US" altLang="en-US" sz="2400" dirty="0">
              <a:solidFill>
                <a:srgbClr val="2F2B20"/>
              </a:solidFill>
            </a:endParaRPr>
          </a:p>
          <a:p>
            <a:pPr lvl="0" indent="-228600">
              <a:buClr>
                <a:srgbClr val="A9A57C"/>
              </a:buClr>
              <a:defRPr/>
            </a:pPr>
            <a:r>
              <a:rPr lang="en-US" altLang="en-US" sz="2400" dirty="0">
                <a:solidFill>
                  <a:srgbClr val="2F2B20"/>
                </a:solidFill>
              </a:rPr>
              <a:t>The </a:t>
            </a:r>
            <a:r>
              <a:rPr lang="en-US" altLang="en-US" sz="2400" dirty="0"/>
              <a:t>Accountability</a:t>
            </a:r>
            <a:r>
              <a:rPr lang="en-US" altLang="en-US" sz="2400" dirty="0">
                <a:solidFill>
                  <a:srgbClr val="2F2B20"/>
                </a:solidFill>
              </a:rPr>
              <a:t> Designations </a:t>
            </a:r>
            <a:r>
              <a:rPr lang="en-US" altLang="en-US" sz="2400" dirty="0"/>
              <a:t>table lists eligible districts and is </a:t>
            </a:r>
            <a:r>
              <a:rPr lang="en-US" altLang="en-US" sz="2400" dirty="0">
                <a:solidFill>
                  <a:srgbClr val="2F2B20"/>
                </a:solidFill>
              </a:rPr>
              <a:t>posted at: </a:t>
            </a:r>
            <a:r>
              <a:rPr lang="en-US" altLang="en-US" sz="2400" dirty="0">
                <a:solidFill>
                  <a:srgbClr val="2F2B20"/>
                </a:solidFill>
                <a:hlinkClick r:id="rId2"/>
              </a:rPr>
              <a:t>http://www.p12.nysed.gov/oisr/</a:t>
            </a:r>
            <a:r>
              <a:rPr lang="en-US" altLang="en-US" sz="2400" dirty="0">
                <a:solidFill>
                  <a:srgbClr val="2F2B20"/>
                </a:solidFill>
              </a:rPr>
              <a:t>. </a:t>
            </a:r>
          </a:p>
          <a:p>
            <a:pPr lvl="0" indent="-228600" algn="just">
              <a:buClr>
                <a:srgbClr val="A9A57C"/>
              </a:buClr>
              <a:defRPr/>
            </a:pPr>
            <a:endParaRPr lang="en-US" altLang="en-US" sz="2400" dirty="0">
              <a:solidFill>
                <a:srgbClr val="2F2B20"/>
              </a:solidFill>
            </a:endParaRPr>
          </a:p>
          <a:p>
            <a:pPr lvl="0" indent="-228600" algn="just">
              <a:buClr>
                <a:srgbClr val="A9A57C"/>
              </a:buClr>
              <a:defRPr/>
            </a:pPr>
            <a:r>
              <a:rPr lang="en-US" altLang="en-US" sz="2400" dirty="0"/>
              <a:t>Each district is provided an allocation for program and capital expenditures. Approximately 2/3 of the allocation is for program costs; and 1/3 is for capital costs.</a:t>
            </a:r>
          </a:p>
          <a:p>
            <a:endParaRPr lang="en-US" sz="1600"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6</a:t>
            </a:fld>
            <a:endParaRPr lang="en-US" dirty="0">
              <a:solidFill>
                <a:srgbClr val="004884"/>
              </a:solidFill>
            </a:endParaRPr>
          </a:p>
        </p:txBody>
      </p:sp>
    </p:spTree>
    <p:extLst>
      <p:ext uri="{BB962C8B-B14F-4D97-AF65-F5344CB8AC3E}">
        <p14:creationId xmlns:p14="http://schemas.microsoft.com/office/powerpoint/2010/main" val="3792702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spc="-100" dirty="0">
                <a:latin typeface="Cambria"/>
              </a:rPr>
              <a:t>Community Schools Grant District Allocations</a:t>
            </a:r>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7</a:t>
            </a:fld>
            <a:endParaRPr lang="en-US" dirty="0">
              <a:solidFill>
                <a:srgbClr val="004884"/>
              </a:solidFill>
            </a:endParaRPr>
          </a:p>
        </p:txBody>
      </p:sp>
      <p:sp>
        <p:nvSpPr>
          <p:cNvPr id="5" name="Rectangle 4"/>
          <p:cNvSpPr/>
          <p:nvPr/>
        </p:nvSpPr>
        <p:spPr>
          <a:xfrm>
            <a:off x="1143000" y="4724400"/>
            <a:ext cx="7162800" cy="769441"/>
          </a:xfrm>
          <a:prstGeom prst="rect">
            <a:avLst/>
          </a:prstGeom>
        </p:spPr>
        <p:txBody>
          <a:bodyPr wrap="square">
            <a:spAutoFit/>
          </a:bodyPr>
          <a:lstStyle/>
          <a:p>
            <a:pPr algn="just"/>
            <a:r>
              <a:rPr lang="en-US" sz="1100" dirty="0"/>
              <a:t>*Note: Within the Rochester School District’s grant, $2,281,182 is allocated to the East Upper and East Lower Schools with $1,501,360 allocated for the Program Grant and $779,822 allocated for the Capital Grant. These schools are under the management of the University of Rochester, operating as the EPO. The Rochester City School District must apportion these funds for use by these schools.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6786087"/>
              </p:ext>
            </p:extLst>
          </p:nvPr>
        </p:nvGraphicFramePr>
        <p:xfrm>
          <a:off x="1219200" y="1828800"/>
          <a:ext cx="6934201" cy="2590797"/>
        </p:xfrm>
        <a:graphic>
          <a:graphicData uri="http://schemas.openxmlformats.org/drawingml/2006/table">
            <a:tbl>
              <a:tblPr firstRow="1" firstCol="1" bandRow="1">
                <a:tableStyleId>{5C22544A-7EE6-4342-B048-85BDC9FD1C3A}</a:tableStyleId>
              </a:tblPr>
              <a:tblGrid>
                <a:gridCol w="1288843">
                  <a:extLst>
                    <a:ext uri="{9D8B030D-6E8A-4147-A177-3AD203B41FA5}">
                      <a16:colId xmlns:a16="http://schemas.microsoft.com/office/drawing/2014/main" xmlns="" val="20000"/>
                    </a:ext>
                  </a:extLst>
                </a:gridCol>
                <a:gridCol w="2128282">
                  <a:extLst>
                    <a:ext uri="{9D8B030D-6E8A-4147-A177-3AD203B41FA5}">
                      <a16:colId xmlns:a16="http://schemas.microsoft.com/office/drawing/2014/main" xmlns="" val="20001"/>
                    </a:ext>
                  </a:extLst>
                </a:gridCol>
                <a:gridCol w="2128282">
                  <a:extLst>
                    <a:ext uri="{9D8B030D-6E8A-4147-A177-3AD203B41FA5}">
                      <a16:colId xmlns:a16="http://schemas.microsoft.com/office/drawing/2014/main" xmlns="" val="20002"/>
                    </a:ext>
                  </a:extLst>
                </a:gridCol>
                <a:gridCol w="1388794">
                  <a:extLst>
                    <a:ext uri="{9D8B030D-6E8A-4147-A177-3AD203B41FA5}">
                      <a16:colId xmlns:a16="http://schemas.microsoft.com/office/drawing/2014/main" xmlns="" val="20003"/>
                    </a:ext>
                  </a:extLst>
                </a:gridCol>
              </a:tblGrid>
              <a:tr h="489700">
                <a:tc>
                  <a:txBody>
                    <a:bodyPr/>
                    <a:lstStyle/>
                    <a:p>
                      <a:pPr marL="0" marR="0" algn="ctr">
                        <a:spcBef>
                          <a:spcPts val="0"/>
                        </a:spcBef>
                        <a:spcAft>
                          <a:spcPts val="0"/>
                        </a:spcAft>
                      </a:pPr>
                      <a:r>
                        <a:rPr lang="en-US" sz="1100" dirty="0">
                          <a:effectLst/>
                        </a:rPr>
                        <a:t>District</a:t>
                      </a:r>
                      <a:endParaRPr lang="en-US" sz="1100" dirty="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100">
                          <a:effectLst/>
                        </a:rPr>
                        <a:t>Capital Grant Maximum</a:t>
                      </a:r>
                      <a:endParaRPr lang="en-US" sz="110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100">
                          <a:effectLst/>
                        </a:rPr>
                        <a:t>Program Grant Maximum</a:t>
                      </a:r>
                      <a:endParaRPr lang="en-US" sz="1100">
                        <a:effectLst/>
                        <a:latin typeface="Calibri"/>
                        <a:ea typeface="Calibri"/>
                        <a:cs typeface="Times New Roman"/>
                      </a:endParaRPr>
                    </a:p>
                  </a:txBody>
                  <a:tcPr marL="68580" marR="68580" marT="0" marB="0" anchor="b"/>
                </a:tc>
                <a:tc>
                  <a:txBody>
                    <a:bodyPr/>
                    <a:lstStyle/>
                    <a:p>
                      <a:pPr marL="0" marR="0" algn="ctr">
                        <a:spcBef>
                          <a:spcPts val="0"/>
                        </a:spcBef>
                        <a:spcAft>
                          <a:spcPts val="0"/>
                        </a:spcAft>
                      </a:pPr>
                      <a:r>
                        <a:rPr lang="en-US" sz="1100">
                          <a:effectLst/>
                        </a:rPr>
                        <a:t>Total</a:t>
                      </a:r>
                      <a:endParaRPr lang="en-US" sz="1100">
                        <a:effectLst/>
                        <a:latin typeface="Calibri"/>
                        <a:ea typeface="Calibri"/>
                        <a:cs typeface="Times New Roman"/>
                      </a:endParaRPr>
                    </a:p>
                  </a:txBody>
                  <a:tcPr marL="68580" marR="68580" marT="0" marB="0" anchor="b"/>
                </a:tc>
                <a:extLst>
                  <a:ext uri="{0D108BD9-81ED-4DB2-BD59-A6C34878D82A}">
                    <a16:rowId xmlns:a16="http://schemas.microsoft.com/office/drawing/2014/main" xmlns="" val="10000"/>
                  </a:ext>
                </a:extLst>
              </a:tr>
              <a:tr h="175677">
                <a:tc>
                  <a:txBody>
                    <a:bodyPr/>
                    <a:lstStyle/>
                    <a:p>
                      <a:pPr marL="0" marR="0">
                        <a:spcBef>
                          <a:spcPts val="0"/>
                        </a:spcBef>
                        <a:spcAft>
                          <a:spcPts val="0"/>
                        </a:spcAft>
                      </a:pPr>
                      <a:r>
                        <a:rPr lang="en-US" sz="1100">
                          <a:effectLst/>
                        </a:rPr>
                        <a:t>Albany</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1,251,967</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2,410,362</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3,662,329</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75677">
                <a:tc>
                  <a:txBody>
                    <a:bodyPr/>
                    <a:lstStyle/>
                    <a:p>
                      <a:pPr marL="0" marR="0">
                        <a:spcBef>
                          <a:spcPts val="0"/>
                        </a:spcBef>
                        <a:spcAft>
                          <a:spcPts val="0"/>
                        </a:spcAft>
                      </a:pPr>
                      <a:r>
                        <a:rPr lang="en-US" sz="1100">
                          <a:effectLst/>
                        </a:rPr>
                        <a:t>Buffalo</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3,915,338</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9,406,698</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$13,322,036</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175677">
                <a:tc>
                  <a:txBody>
                    <a:bodyPr/>
                    <a:lstStyle/>
                    <a:p>
                      <a:pPr marL="0" marR="0">
                        <a:spcBef>
                          <a:spcPts val="0"/>
                        </a:spcBef>
                        <a:spcAft>
                          <a:spcPts val="0"/>
                        </a:spcAft>
                      </a:pPr>
                      <a:r>
                        <a:rPr lang="en-US" sz="1100">
                          <a:effectLst/>
                        </a:rPr>
                        <a:t>Hempstead</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1,852,189</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3,565,945</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5,418,134</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175677">
                <a:tc>
                  <a:txBody>
                    <a:bodyPr/>
                    <a:lstStyle/>
                    <a:p>
                      <a:pPr marL="0" marR="0">
                        <a:spcBef>
                          <a:spcPts val="0"/>
                        </a:spcBef>
                        <a:spcAft>
                          <a:spcPts val="0"/>
                        </a:spcAft>
                      </a:pPr>
                      <a:r>
                        <a:rPr lang="en-US" sz="1100">
                          <a:effectLst/>
                        </a:rPr>
                        <a:t>Mount Vernon</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302,314</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582,033</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884,347</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175677">
                <a:tc>
                  <a:txBody>
                    <a:bodyPr/>
                    <a:lstStyle/>
                    <a:p>
                      <a:pPr marL="0" marR="0">
                        <a:spcBef>
                          <a:spcPts val="0"/>
                        </a:spcBef>
                        <a:spcAft>
                          <a:spcPts val="0"/>
                        </a:spcAft>
                      </a:pPr>
                      <a:r>
                        <a:rPr lang="en-US" sz="1100">
                          <a:effectLst/>
                        </a:rPr>
                        <a:t>NYC</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8,678,074</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$16,707,546</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$25,385,620</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168650">
                <a:tc>
                  <a:txBody>
                    <a:bodyPr/>
                    <a:lstStyle/>
                    <a:p>
                      <a:pPr marL="0" marR="0">
                        <a:spcBef>
                          <a:spcPts val="0"/>
                        </a:spcBef>
                        <a:spcAft>
                          <a:spcPts val="0"/>
                        </a:spcAft>
                      </a:pPr>
                      <a:r>
                        <a:rPr lang="en-US" sz="1100">
                          <a:effectLst/>
                        </a:rPr>
                        <a:t>Poughkeepsie</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470,039</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904,946</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1,374,985</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175677">
                <a:tc>
                  <a:txBody>
                    <a:bodyPr/>
                    <a:lstStyle/>
                    <a:p>
                      <a:pPr marL="0" marR="0">
                        <a:spcBef>
                          <a:spcPts val="0"/>
                        </a:spcBef>
                        <a:spcAft>
                          <a:spcPts val="0"/>
                        </a:spcAft>
                      </a:pPr>
                      <a:r>
                        <a:rPr lang="en-US" sz="1100">
                          <a:effectLst/>
                        </a:rPr>
                        <a:t>Rochester*</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3,803,063</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7,321,883</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$11,124,946</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175677">
                <a:tc>
                  <a:txBody>
                    <a:bodyPr/>
                    <a:lstStyle/>
                    <a:p>
                      <a:pPr marL="0" marR="0">
                        <a:spcBef>
                          <a:spcPts val="0"/>
                        </a:spcBef>
                        <a:spcAft>
                          <a:spcPts val="0"/>
                        </a:spcAft>
                      </a:pPr>
                      <a:r>
                        <a:rPr lang="en-US" sz="1100">
                          <a:effectLst/>
                        </a:rPr>
                        <a:t>Syracuse</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3,376,352</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6,500,354</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9,876,706</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r h="175677">
                <a:tc>
                  <a:txBody>
                    <a:bodyPr/>
                    <a:lstStyle/>
                    <a:p>
                      <a:pPr marL="0" marR="0">
                        <a:spcBef>
                          <a:spcPts val="0"/>
                        </a:spcBef>
                        <a:spcAft>
                          <a:spcPts val="0"/>
                        </a:spcAft>
                      </a:pPr>
                      <a:r>
                        <a:rPr lang="en-US" sz="1100">
                          <a:effectLst/>
                        </a:rPr>
                        <a:t>Troy</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188,324</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362,572</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550,896</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09"/>
                  </a:ext>
                </a:extLst>
              </a:tr>
              <a:tr h="175677">
                <a:tc>
                  <a:txBody>
                    <a:bodyPr/>
                    <a:lstStyle/>
                    <a:p>
                      <a:pPr marL="0" marR="0">
                        <a:spcBef>
                          <a:spcPts val="0"/>
                        </a:spcBef>
                        <a:spcAft>
                          <a:spcPts val="0"/>
                        </a:spcAft>
                      </a:pPr>
                      <a:r>
                        <a:rPr lang="en-US" sz="1100">
                          <a:effectLst/>
                        </a:rPr>
                        <a:t>Wyandanch</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372,273</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716,721</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1,088,994</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10"/>
                  </a:ext>
                </a:extLst>
              </a:tr>
              <a:tr h="175677">
                <a:tc>
                  <a:txBody>
                    <a:bodyPr/>
                    <a:lstStyle/>
                    <a:p>
                      <a:pPr marL="0" marR="0">
                        <a:spcBef>
                          <a:spcPts val="0"/>
                        </a:spcBef>
                        <a:spcAft>
                          <a:spcPts val="0"/>
                        </a:spcAft>
                      </a:pPr>
                      <a:r>
                        <a:rPr lang="en-US" sz="1100">
                          <a:effectLst/>
                        </a:rPr>
                        <a:t>Yonkers</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789,880</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1,520,724</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  2,310,604</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xmlns="" val="10011"/>
                  </a:ext>
                </a:extLst>
              </a:tr>
              <a:tr h="175677">
                <a:tc>
                  <a:txBody>
                    <a:bodyPr/>
                    <a:lstStyle/>
                    <a:p>
                      <a:pPr marL="0" marR="0">
                        <a:spcBef>
                          <a:spcPts val="0"/>
                        </a:spcBef>
                        <a:spcAft>
                          <a:spcPts val="0"/>
                        </a:spcAft>
                      </a:pPr>
                      <a:r>
                        <a:rPr lang="en-US" sz="1100">
                          <a:effectLst/>
                        </a:rPr>
                        <a:t>Grand Total</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$24,999,813</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$49,999,784</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a:effectLst/>
                        </a:rPr>
                        <a:t>$74,999,597</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167451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Allocation Methodology</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8</a:t>
            </a:fld>
            <a:endParaRPr lang="en-US" dirty="0">
              <a:solidFill>
                <a:srgbClr val="004884"/>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752601"/>
            <a:ext cx="7010399"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066800" y="4800600"/>
            <a:ext cx="7010400" cy="1200329"/>
          </a:xfrm>
          <a:prstGeom prst="rect">
            <a:avLst/>
          </a:prstGeom>
        </p:spPr>
        <p:txBody>
          <a:bodyPr wrap="square">
            <a:spAutoFit/>
          </a:bodyPr>
          <a:lstStyle/>
          <a:p>
            <a:endParaRPr lang="en-US" dirty="0"/>
          </a:p>
          <a:p>
            <a:endParaRPr lang="en-US" dirty="0"/>
          </a:p>
          <a:p>
            <a:pPr algn="just"/>
            <a:endParaRPr lang="en-US" sz="1400" dirty="0"/>
          </a:p>
          <a:p>
            <a:pPr algn="just"/>
            <a:r>
              <a:rPr lang="en-US" sz="1100" dirty="0"/>
              <a:t>Note: These are duplicated counts, so a low income high school student who is an English language learner would generate $1662.52 ($791.67 + $79.17 + $395.84 + $395.84) towards the district’s allocation.</a:t>
            </a:r>
          </a:p>
        </p:txBody>
      </p:sp>
    </p:spTree>
    <p:extLst>
      <p:ext uri="{BB962C8B-B14F-4D97-AF65-F5344CB8AC3E}">
        <p14:creationId xmlns:p14="http://schemas.microsoft.com/office/powerpoint/2010/main" val="262499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spc="-100" dirty="0"/>
              <a:t>Apportioning Funding to Persistently Struggling and Struggling Schools</a:t>
            </a:r>
            <a:endParaRPr lang="en-US" sz="2400" dirty="0"/>
          </a:p>
        </p:txBody>
      </p:sp>
      <p:sp>
        <p:nvSpPr>
          <p:cNvPr id="3" name="Content Placeholder 2"/>
          <p:cNvSpPr>
            <a:spLocks noGrp="1"/>
          </p:cNvSpPr>
          <p:nvPr>
            <p:ph idx="1"/>
          </p:nvPr>
        </p:nvSpPr>
        <p:spPr/>
        <p:txBody>
          <a:bodyPr>
            <a:normAutofit/>
          </a:bodyPr>
          <a:lstStyle/>
          <a:p>
            <a:pPr algn="just"/>
            <a:r>
              <a:rPr lang="en-US" sz="1400" dirty="0"/>
              <a:t>To find the Persistently Struggling and Struggling Schools in your district, reference the </a:t>
            </a:r>
            <a:r>
              <a:rPr lang="en-US" sz="1400" i="1" dirty="0"/>
              <a:t>Persistently Struggling and Struggling Schools by District </a:t>
            </a:r>
            <a:r>
              <a:rPr lang="en-US" sz="1400" dirty="0"/>
              <a:t>table within Attachment A.</a:t>
            </a:r>
          </a:p>
          <a:p>
            <a:pPr algn="just"/>
            <a:endParaRPr lang="en-US" sz="1400" dirty="0"/>
          </a:p>
          <a:p>
            <a:pPr algn="just"/>
            <a:r>
              <a:rPr lang="en-US" sz="1400" dirty="0"/>
              <a:t>To find the total amount of operating (program) and capital grant funds allocated to your district, reference Attachment A,  the </a:t>
            </a:r>
            <a:r>
              <a:rPr lang="en-US" sz="1400" i="1" dirty="0"/>
              <a:t>Community Schools Grant Allocations by District </a:t>
            </a:r>
            <a:r>
              <a:rPr lang="en-US" sz="1400" dirty="0"/>
              <a:t>table.</a:t>
            </a:r>
          </a:p>
          <a:p>
            <a:pPr algn="just"/>
            <a:endParaRPr lang="en-US" sz="1400" dirty="0"/>
          </a:p>
          <a:p>
            <a:pPr algn="just"/>
            <a:r>
              <a:rPr lang="en-US" sz="1400" dirty="0"/>
              <a:t>Each district shall decide the amount of funding to apportion to each of its Persistently Struggling and Struggling Schools, subject to the following restrictions:</a:t>
            </a:r>
          </a:p>
          <a:p>
            <a:pPr lvl="1" algn="just">
              <a:buFont typeface="Arial" panose="020B0604020202020204" pitchFamily="34" charset="0"/>
              <a:buChar char="•"/>
            </a:pPr>
            <a:r>
              <a:rPr lang="en-US" sz="1200" dirty="0"/>
              <a:t>Each school that was not operating under a State approved closure or phase out plan as of September 2016 and will continue to operate in the 2017-18 school year must be allocated a minimum grant of $100,000, which may be used for program and/or capital costs. </a:t>
            </a:r>
          </a:p>
          <a:p>
            <a:pPr lvl="1" algn="just">
              <a:buFont typeface="Arial" panose="020B0604020202020204" pitchFamily="34" charset="0"/>
              <a:buChar char="•"/>
            </a:pPr>
            <a:r>
              <a:rPr lang="en-US" sz="1200" dirty="0"/>
              <a:t>Each school that was operating under a State approved closure or phase out plan as of September 2016 and that will continue operations in the 2017-18 school year must be allocated a minimum grant of $65,815, which may only be used for program costs. </a:t>
            </a:r>
          </a:p>
          <a:p>
            <a:pPr marL="457200" lvl="1" indent="0" algn="just">
              <a:buNone/>
            </a:pPr>
            <a:endParaRPr lang="en-US" sz="1200" dirty="0"/>
          </a:p>
          <a:p>
            <a:pPr algn="just"/>
            <a:r>
              <a:rPr lang="en-US" sz="1400" dirty="0"/>
              <a:t>Reference Attachment A for a listing of schools categorized as “exceptions” to these restrictions.</a:t>
            </a:r>
          </a:p>
          <a:p>
            <a:pPr lvl="1" algn="just">
              <a:buFont typeface="Arial" panose="020B0604020202020204" pitchFamily="34" charset="0"/>
              <a:buChar char="•"/>
            </a:pPr>
            <a:endParaRPr lang="en-US" sz="1200" dirty="0"/>
          </a:p>
          <a:p>
            <a:pPr algn="just"/>
            <a:r>
              <a:rPr lang="en-US" sz="1400" dirty="0"/>
              <a:t>Applicants are required to clearly identify each budget item as either program or capital on the FS-10, and Attachment C. Attachment C and FS-10 information must be aligned.</a:t>
            </a:r>
          </a:p>
          <a:p>
            <a:endParaRPr lang="en-US" sz="1400" dirty="0"/>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9</a:t>
            </a:fld>
            <a:endParaRPr lang="en-US" dirty="0">
              <a:solidFill>
                <a:srgbClr val="004884"/>
              </a:solidFill>
            </a:endParaRPr>
          </a:p>
        </p:txBody>
      </p:sp>
    </p:spTree>
    <p:extLst>
      <p:ext uri="{BB962C8B-B14F-4D97-AF65-F5344CB8AC3E}">
        <p14:creationId xmlns:p14="http://schemas.microsoft.com/office/powerpoint/2010/main" val="730879199"/>
      </p:ext>
    </p:extLst>
  </p:cSld>
  <p:clrMapOvr>
    <a:masterClrMapping/>
  </p:clrMapOvr>
</p:sld>
</file>

<file path=ppt/theme/theme1.xml><?xml version="1.0" encoding="utf-8"?>
<a:theme xmlns:a="http://schemas.openxmlformats.org/drawingml/2006/main" name="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5352</TotalTime>
  <Words>3233</Words>
  <Application>Microsoft Office PowerPoint</Application>
  <PresentationFormat>On-screen Show (4:3)</PresentationFormat>
  <Paragraphs>331</Paragraphs>
  <Slides>28</Slides>
  <Notes>1</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NewEngageTheme</vt:lpstr>
      <vt:lpstr>1_NewEngageTheme</vt:lpstr>
      <vt:lpstr>   NYSED Informational Webinar June 29, 2017</vt:lpstr>
      <vt:lpstr>Webinar Agenda</vt:lpstr>
      <vt:lpstr>2016-2017 Budget Appropriation Bill (Chapter 53 of the Laws of 2016)</vt:lpstr>
      <vt:lpstr> CR §100.19 Amendment </vt:lpstr>
      <vt:lpstr> Community Schools Grant</vt:lpstr>
      <vt:lpstr>Eligibility and District Allocations</vt:lpstr>
      <vt:lpstr>Community Schools Grant District Allocations</vt:lpstr>
      <vt:lpstr>Allocation Methodology</vt:lpstr>
      <vt:lpstr>Apportioning Funding to Persistently Struggling and Struggling Schools</vt:lpstr>
      <vt:lpstr>Allowable Uses of Grant Funds</vt:lpstr>
      <vt:lpstr>Examples of Operating and Capital Costs</vt:lpstr>
      <vt:lpstr> Community Schools Grant</vt:lpstr>
      <vt:lpstr>Community Schools Grant Application Checklist</vt:lpstr>
      <vt:lpstr>Application Checklist:  Part I: Planning, Implementing and Operating a Community School</vt:lpstr>
      <vt:lpstr>Part I Continued: Community School Site Coordinator</vt:lpstr>
      <vt:lpstr>Application Checklist: Part II: Plans to Implement the Community School Strategy</vt:lpstr>
      <vt:lpstr>Part II Continued: Community-Wide Needs Assessment</vt:lpstr>
      <vt:lpstr>Part II Continued: Memorandum of Understanding (MOU)</vt:lpstr>
      <vt:lpstr> Part II Continued:  Providing Services to Feeder Schools </vt:lpstr>
      <vt:lpstr>Application Checklist: Part III: Budget</vt:lpstr>
      <vt:lpstr>Application Checklist: M/WBE Documents</vt:lpstr>
      <vt:lpstr>Completing the Application: Community Schools Research and Resources</vt:lpstr>
      <vt:lpstr> Community Schools Grant</vt:lpstr>
      <vt:lpstr>Questions and Answers</vt:lpstr>
      <vt:lpstr>Application Submission Instructions</vt:lpstr>
      <vt:lpstr>Application Submission and Review Timeline* </vt:lpstr>
      <vt:lpstr>Reporting Requirements</vt:lpstr>
      <vt:lpstr> Thank You for Your Participation! Ira Schwartz, Assistant Commissioner, Office of Accountability  </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Ira Schwartz</dc:creator>
  <cp:lastModifiedBy>Administrator</cp:lastModifiedBy>
  <cp:revision>224</cp:revision>
  <cp:lastPrinted>2017-06-29T17:12:11Z</cp:lastPrinted>
  <dcterms:created xsi:type="dcterms:W3CDTF">2016-09-26T14:14:16Z</dcterms:created>
  <dcterms:modified xsi:type="dcterms:W3CDTF">2017-06-29T21:59:31Z</dcterms:modified>
</cp:coreProperties>
</file>